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74" r:id="rId3"/>
    <p:sldId id="258" r:id="rId4"/>
    <p:sldId id="272" r:id="rId5"/>
    <p:sldId id="268" r:id="rId6"/>
    <p:sldId id="282" r:id="rId7"/>
    <p:sldId id="284" r:id="rId8"/>
    <p:sldId id="285" r:id="rId9"/>
    <p:sldId id="286" r:id="rId10"/>
    <p:sldId id="287" r:id="rId11"/>
    <p:sldId id="288" r:id="rId12"/>
    <p:sldId id="29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37" d="100"/>
          <a:sy n="37" d="100"/>
        </p:scale>
        <p:origin x="69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EC8DC-F366-45A1-893B-0DBB64DB94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AE9EBE-1CDE-4F8A-9E34-25DD84E9C8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5EFB44-1D7F-4329-93C4-5E1C9EEF26A5}"/>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8F14B3D9-D192-477F-A8E2-7B9F18667F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12802-B757-439E-AFA0-284A7FA38908}"/>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2925129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5F8E6-A245-425E-BC8A-B2C645E742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7D06FA-899B-4424-9BE8-29AB5E2E5CC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EFBA3A-19F4-4371-930D-53A9D2900DDF}"/>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B64A5761-B3A5-41F4-A58D-44133B82D1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FC70FD-FDAB-4135-A639-8B98D8A1254F}"/>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811655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B121F-0E76-45F3-819B-0685BBA64B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A91420-E627-47DB-B8DA-9CF764E0C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9DCEAC9-F577-40E3-974C-23AD8659947A}"/>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65EDA160-60C1-485B-80F4-DFB1D7E9F6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9963BA-70E4-4D48-A2FF-39A1E8A1095B}"/>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332963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466-6483-4FF1-A8FC-823F9507F08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38834F-2F25-4FC7-9FE2-F1A5C636455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B282C6-4E2A-4C80-8B2F-D57250465F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BCE303-414E-4DE0-BEDE-37E71E6533B2}"/>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6" name="Footer Placeholder 5">
            <a:extLst>
              <a:ext uri="{FF2B5EF4-FFF2-40B4-BE49-F238E27FC236}">
                <a16:creationId xmlns:a16="http://schemas.microsoft.com/office/drawing/2014/main" id="{3294E1F8-7267-4575-B224-670D7E10DF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CA2F64-CAE2-48D2-9E5F-D34151B90AA3}"/>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1794513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AE859-4F42-4BC0-919F-3930212EFE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DE99B1-6C50-452A-AB03-54EE86050E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D236D2-AE03-4D36-8287-C28E5DA9A32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D762093-1AE5-4733-8CBC-B093E97507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5C0D3D-DEA2-45B9-B8BC-6C6E7309A09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2EE96F-5389-439D-9321-FD855124ED56}"/>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8" name="Footer Placeholder 7">
            <a:extLst>
              <a:ext uri="{FF2B5EF4-FFF2-40B4-BE49-F238E27FC236}">
                <a16:creationId xmlns:a16="http://schemas.microsoft.com/office/drawing/2014/main" id="{EA408405-A95D-4F25-BF10-907377A0E6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9E4E94-32C3-4D40-A583-747863364529}"/>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2395430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CEF38-116B-4D22-AA28-358AE55F71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2DC256-B370-4379-A062-F7D506892175}"/>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4" name="Footer Placeholder 3">
            <a:extLst>
              <a:ext uri="{FF2B5EF4-FFF2-40B4-BE49-F238E27FC236}">
                <a16:creationId xmlns:a16="http://schemas.microsoft.com/office/drawing/2014/main" id="{9E131664-F57C-493E-8D2B-564AB70088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4FE7C7-49BB-4B49-82D8-D7413EC1DB5C}"/>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1625613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7E2A64-4091-43E3-B2D0-35AAA4EDD1F7}"/>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3" name="Footer Placeholder 2">
            <a:extLst>
              <a:ext uri="{FF2B5EF4-FFF2-40B4-BE49-F238E27FC236}">
                <a16:creationId xmlns:a16="http://schemas.microsoft.com/office/drawing/2014/main" id="{89AD92F1-25E5-411D-A12F-7B84481301D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CBAB22-7268-48AE-B728-5754F8EC20E9}"/>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185425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2C327-B39B-4D26-A7DD-2BA4867A92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76202A-7259-447A-B3E8-670985F5EB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C45778-657B-4576-B867-3D53B926F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C61908-12B8-4932-9D19-76009660E869}"/>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6" name="Footer Placeholder 5">
            <a:extLst>
              <a:ext uri="{FF2B5EF4-FFF2-40B4-BE49-F238E27FC236}">
                <a16:creationId xmlns:a16="http://schemas.microsoft.com/office/drawing/2014/main" id="{D6587436-13C3-42E3-94EC-367432B861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5A01F2-57BF-41F5-9B12-737715539977}"/>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2897058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C5ED4-3313-4FB5-B8EE-E569839247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F953CC-02FC-4243-97E5-A0C6B86C2B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33C0C3-979A-4C5D-891C-6AC338E2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62AAC9B-243B-488A-B808-56E1E488FD3F}"/>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6" name="Footer Placeholder 5">
            <a:extLst>
              <a:ext uri="{FF2B5EF4-FFF2-40B4-BE49-F238E27FC236}">
                <a16:creationId xmlns:a16="http://schemas.microsoft.com/office/drawing/2014/main" id="{28E1D00B-BC6C-4A04-9D5B-E2C6FA3F72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947296-8707-4F8D-93A4-2B99DFDE9D25}"/>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3724613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25606-AFC8-4CAF-82EE-1AAB515093A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DBF9E2-9DD6-4B2C-99A2-43A32FB0B47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253F08-873A-4670-A066-D1372AEC6454}"/>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885C2F75-BD50-42C8-9AEE-86E9DBF26C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5A6857-D843-4B16-B258-FDC18EDFE180}"/>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1536905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5511E4-8510-4DAB-8819-67DD524DAA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3E2A64-17CA-42B6-BB70-915026202E9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486C54-2E9E-46B3-BA63-E2CA325121AD}"/>
              </a:ext>
            </a:extLst>
          </p:cNvPr>
          <p:cNvSpPr>
            <a:spLocks noGrp="1"/>
          </p:cNvSpPr>
          <p:nvPr>
            <p:ph type="dt" sz="half" idx="10"/>
          </p:nvPr>
        </p:nvSpPr>
        <p:spPr/>
        <p:txBody>
          <a:body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604DDDCE-66D9-4D77-9AE6-0655C16C6B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F5DB71-1D02-4389-9790-158AFE58513D}"/>
              </a:ext>
            </a:extLst>
          </p:cNvPr>
          <p:cNvSpPr>
            <a:spLocks noGrp="1"/>
          </p:cNvSpPr>
          <p:nvPr>
            <p:ph type="sldNum" sz="quarter" idx="12"/>
          </p:nvPr>
        </p:nvSpPr>
        <p:spPr/>
        <p:txBody>
          <a:bodyPr/>
          <a:lstStyle/>
          <a:p>
            <a:fld id="{62286A96-E9B2-4F30-8472-440A8D151042}" type="slidenum">
              <a:rPr lang="en-GB" smtClean="0"/>
              <a:t>‹#›</a:t>
            </a:fld>
            <a:endParaRPr lang="en-GB"/>
          </a:p>
        </p:txBody>
      </p:sp>
    </p:spTree>
    <p:extLst>
      <p:ext uri="{BB962C8B-B14F-4D97-AF65-F5344CB8AC3E}">
        <p14:creationId xmlns:p14="http://schemas.microsoft.com/office/powerpoint/2010/main" val="68860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75133A-8FA7-49E2-A3FA-76CCEFD0C8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B08C59-7205-4505-A186-50640EC39A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181D8B-A997-4918-8819-C6ED6DE7C3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C5EC3F-C2A8-46E3-95AE-086D0B177F81}" type="datetimeFigureOut">
              <a:rPr lang="en-GB" smtClean="0"/>
              <a:t>27/06/2024</a:t>
            </a:fld>
            <a:endParaRPr lang="en-GB"/>
          </a:p>
        </p:txBody>
      </p:sp>
      <p:sp>
        <p:nvSpPr>
          <p:cNvPr id="5" name="Footer Placeholder 4">
            <a:extLst>
              <a:ext uri="{FF2B5EF4-FFF2-40B4-BE49-F238E27FC236}">
                <a16:creationId xmlns:a16="http://schemas.microsoft.com/office/drawing/2014/main" id="{3181636C-4861-41DB-A443-0F9618DBB7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BB6742D-D567-4CE3-9A10-C7D43A891D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286A96-E9B2-4F30-8472-440A8D151042}" type="slidenum">
              <a:rPr lang="en-GB" smtClean="0"/>
              <a:t>‹#›</a:t>
            </a:fld>
            <a:endParaRPr lang="en-GB"/>
          </a:p>
        </p:txBody>
      </p:sp>
    </p:spTree>
    <p:extLst>
      <p:ext uri="{BB962C8B-B14F-4D97-AF65-F5344CB8AC3E}">
        <p14:creationId xmlns:p14="http://schemas.microsoft.com/office/powerpoint/2010/main" val="496754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oxfordowl.co.uk/api/interactives/34280.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oxfordowl.co.uk/api/interactives/34280.html"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227EA44-8C25-4E9C-8242-4C4626C633A0}"/>
              </a:ext>
            </a:extLst>
          </p:cNvPr>
          <p:cNvSpPr txBox="1"/>
          <p:nvPr/>
        </p:nvSpPr>
        <p:spPr>
          <a:xfrm>
            <a:off x="1359567" y="856595"/>
            <a:ext cx="9745579" cy="5509200"/>
          </a:xfrm>
          <a:prstGeom prst="rect">
            <a:avLst/>
          </a:prstGeom>
          <a:noFill/>
          <a:ln>
            <a:solidFill>
              <a:schemeClr val="bg1"/>
            </a:solidFill>
          </a:ln>
        </p:spPr>
        <p:txBody>
          <a:bodyPr wrap="square" rtlCol="0">
            <a:spAutoFit/>
          </a:bodyPr>
          <a:lstStyle/>
          <a:p>
            <a:endParaRPr lang="en-GB" sz="2000" dirty="0">
              <a:solidFill>
                <a:schemeClr val="accent1">
                  <a:lumMod val="60000"/>
                  <a:lumOff val="40000"/>
                </a:schemeClr>
              </a:solidFill>
            </a:endParaRPr>
          </a:p>
          <a:p>
            <a:endParaRPr lang="en-GB" sz="2000" dirty="0">
              <a:solidFill>
                <a:schemeClr val="accent1">
                  <a:lumMod val="60000"/>
                  <a:lumOff val="40000"/>
                </a:schemeClr>
              </a:solidFill>
            </a:endParaRPr>
          </a:p>
          <a:p>
            <a:endParaRPr lang="en-GB" sz="4000" dirty="0">
              <a:solidFill>
                <a:schemeClr val="accent1">
                  <a:lumMod val="60000"/>
                  <a:lumOff val="40000"/>
                </a:schemeClr>
              </a:solidFill>
            </a:endParaRPr>
          </a:p>
          <a:p>
            <a:pPr algn="ctr"/>
            <a:r>
              <a:rPr lang="en-GB" sz="7200" dirty="0">
                <a:solidFill>
                  <a:schemeClr val="accent1">
                    <a:lumMod val="60000"/>
                    <a:lumOff val="40000"/>
                  </a:schemeClr>
                </a:solidFill>
              </a:rPr>
              <a:t>Phonics and Reading </a:t>
            </a:r>
          </a:p>
          <a:p>
            <a:pPr algn="ctr"/>
            <a:r>
              <a:rPr lang="en-GB" sz="7200" dirty="0">
                <a:solidFill>
                  <a:schemeClr val="accent1">
                    <a:lumMod val="60000"/>
                    <a:lumOff val="40000"/>
                  </a:schemeClr>
                </a:solidFill>
              </a:rPr>
              <a:t> </a:t>
            </a:r>
            <a:endParaRPr lang="en-GB" sz="3200" dirty="0">
              <a:solidFill>
                <a:schemeClr val="accent1">
                  <a:lumMod val="60000"/>
                  <a:lumOff val="40000"/>
                </a:schemeClr>
              </a:solidFill>
            </a:endParaRPr>
          </a:p>
          <a:p>
            <a:pPr algn="ctr"/>
            <a:endParaRPr lang="en-GB" sz="4400" dirty="0">
              <a:solidFill>
                <a:schemeClr val="accent1">
                  <a:lumMod val="60000"/>
                  <a:lumOff val="40000"/>
                </a:schemeClr>
              </a:solidFill>
            </a:endParaRPr>
          </a:p>
          <a:p>
            <a:pPr algn="ctr"/>
            <a:endParaRPr lang="en-GB" sz="4400" dirty="0">
              <a:solidFill>
                <a:schemeClr val="accent1">
                  <a:lumMod val="60000"/>
                  <a:lumOff val="40000"/>
                </a:schemeClr>
              </a:solidFill>
            </a:endParaRPr>
          </a:p>
          <a:p>
            <a:endParaRPr lang="en-GB" sz="2000" dirty="0"/>
          </a:p>
          <a:p>
            <a:endParaRPr lang="en-GB" sz="2000" dirty="0"/>
          </a:p>
        </p:txBody>
      </p:sp>
    </p:spTree>
    <p:extLst>
      <p:ext uri="{BB962C8B-B14F-4D97-AF65-F5344CB8AC3E}">
        <p14:creationId xmlns:p14="http://schemas.microsoft.com/office/powerpoint/2010/main" val="1231917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227EA44-8C25-4E9C-8242-4C4626C633A0}"/>
              </a:ext>
            </a:extLst>
          </p:cNvPr>
          <p:cNvSpPr txBox="1"/>
          <p:nvPr/>
        </p:nvSpPr>
        <p:spPr>
          <a:xfrm>
            <a:off x="1311442" y="733925"/>
            <a:ext cx="9745579" cy="5509200"/>
          </a:xfrm>
          <a:prstGeom prst="rect">
            <a:avLst/>
          </a:prstGeom>
          <a:solidFill>
            <a:schemeClr val="bg1"/>
          </a:solidFill>
          <a:ln>
            <a:solidFill>
              <a:schemeClr val="bg1"/>
            </a:solidFill>
          </a:ln>
        </p:spPr>
        <p:txBody>
          <a:bodyPr wrap="square" rtlCol="0">
            <a:spAutoFit/>
          </a:bodyPr>
          <a:lstStyle/>
          <a:p>
            <a:r>
              <a:rPr lang="en-GB" sz="2400" dirty="0"/>
              <a:t>PHONICS </a:t>
            </a:r>
          </a:p>
          <a:p>
            <a:r>
              <a:rPr lang="en-GB" sz="2400" dirty="0"/>
              <a:t>The focus of Read Write Inc is to teach children all the required sounds and give them the opportunity to apply them to single words first then on to sentences then books. </a:t>
            </a:r>
          </a:p>
          <a:p>
            <a:endParaRPr lang="en-GB" sz="2400" dirty="0"/>
          </a:p>
          <a:p>
            <a:r>
              <a:rPr lang="en-GB" sz="2400" dirty="0"/>
              <a:t>Each phonics lesson has two parts. </a:t>
            </a:r>
          </a:p>
          <a:p>
            <a:endParaRPr lang="en-GB" sz="2400" dirty="0"/>
          </a:p>
          <a:p>
            <a:r>
              <a:rPr lang="en-GB" sz="2400" dirty="0"/>
              <a:t>1) speed sound lesson </a:t>
            </a:r>
          </a:p>
          <a:p>
            <a:endParaRPr lang="en-GB" sz="2400" dirty="0"/>
          </a:p>
          <a:p>
            <a:r>
              <a:rPr lang="en-GB" sz="2400" dirty="0"/>
              <a:t>2) reading activities (Word Time, Ditties, Books)</a:t>
            </a:r>
          </a:p>
          <a:p>
            <a:endParaRPr lang="en-GB" sz="2400" dirty="0"/>
          </a:p>
          <a:p>
            <a:r>
              <a:rPr lang="en-GB" sz="2400" dirty="0"/>
              <a:t> </a:t>
            </a:r>
          </a:p>
          <a:p>
            <a:endParaRPr lang="en-GB" sz="2400" dirty="0"/>
          </a:p>
          <a:p>
            <a:endParaRPr lang="en-GB" sz="2000" dirty="0"/>
          </a:p>
          <a:p>
            <a:endParaRPr lang="en-GB" sz="2000" dirty="0"/>
          </a:p>
        </p:txBody>
      </p:sp>
      <p:pic>
        <p:nvPicPr>
          <p:cNvPr id="9" name="Picture 8">
            <a:extLst>
              <a:ext uri="{FF2B5EF4-FFF2-40B4-BE49-F238E27FC236}">
                <a16:creationId xmlns:a16="http://schemas.microsoft.com/office/drawing/2014/main" id="{635D43D9-4C4E-4381-9FB5-8A22C7077BB7}"/>
              </a:ext>
            </a:extLst>
          </p:cNvPr>
          <p:cNvPicPr>
            <a:picLocks noChangeAspect="1"/>
          </p:cNvPicPr>
          <p:nvPr/>
        </p:nvPicPr>
        <p:blipFill>
          <a:blip r:embed="rId3"/>
          <a:stretch>
            <a:fillRect/>
          </a:stretch>
        </p:blipFill>
        <p:spPr>
          <a:xfrm>
            <a:off x="7568431" y="4432433"/>
            <a:ext cx="1469552" cy="1655762"/>
          </a:xfrm>
          <a:prstGeom prst="rect">
            <a:avLst/>
          </a:prstGeom>
        </p:spPr>
      </p:pic>
      <p:pic>
        <p:nvPicPr>
          <p:cNvPr id="10" name="Picture 9">
            <a:extLst>
              <a:ext uri="{FF2B5EF4-FFF2-40B4-BE49-F238E27FC236}">
                <a16:creationId xmlns:a16="http://schemas.microsoft.com/office/drawing/2014/main" id="{E4B53D1C-9B21-49DB-ABCD-DBC3790E54BE}"/>
              </a:ext>
            </a:extLst>
          </p:cNvPr>
          <p:cNvPicPr>
            <a:picLocks noChangeAspect="1"/>
          </p:cNvPicPr>
          <p:nvPr/>
        </p:nvPicPr>
        <p:blipFill>
          <a:blip r:embed="rId4"/>
          <a:stretch>
            <a:fillRect/>
          </a:stretch>
        </p:blipFill>
        <p:spPr>
          <a:xfrm>
            <a:off x="8537538" y="2568727"/>
            <a:ext cx="1809329" cy="1374469"/>
          </a:xfrm>
          <a:prstGeom prst="rect">
            <a:avLst/>
          </a:prstGeom>
        </p:spPr>
      </p:pic>
    </p:spTree>
    <p:extLst>
      <p:ext uri="{BB962C8B-B14F-4D97-AF65-F5344CB8AC3E}">
        <p14:creationId xmlns:p14="http://schemas.microsoft.com/office/powerpoint/2010/main" val="95401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r>
              <a:rPr lang="en-GB" dirty="0"/>
              <a:t>w</a:t>
            </a:r>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76"/>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6065D5B-317E-4B9D-9680-3F7D1E80219F}"/>
              </a:ext>
            </a:extLst>
          </p:cNvPr>
          <p:cNvSpPr txBox="1"/>
          <p:nvPr/>
        </p:nvSpPr>
        <p:spPr>
          <a:xfrm>
            <a:off x="567237" y="1919179"/>
            <a:ext cx="5528763" cy="830997"/>
          </a:xfrm>
          <a:prstGeom prst="rect">
            <a:avLst/>
          </a:prstGeom>
          <a:solidFill>
            <a:schemeClr val="bg1"/>
          </a:solidFill>
          <a:ln>
            <a:solidFill>
              <a:schemeClr val="bg1"/>
            </a:solidFill>
          </a:ln>
        </p:spPr>
        <p:txBody>
          <a:bodyPr wrap="square" rtlCol="0">
            <a:spAutoFit/>
          </a:bodyPr>
          <a:lstStyle/>
          <a:p>
            <a:r>
              <a:rPr lang="en-GB" sz="2400" dirty="0"/>
              <a:t>Set 1 sounds are the letters of the alphabet plus </a:t>
            </a:r>
            <a:r>
              <a:rPr lang="en-GB" sz="2400" dirty="0" err="1"/>
              <a:t>sh</a:t>
            </a:r>
            <a:r>
              <a:rPr lang="en-GB" sz="2400" dirty="0"/>
              <a:t>, </a:t>
            </a:r>
            <a:r>
              <a:rPr lang="en-GB" sz="2400" dirty="0" err="1"/>
              <a:t>th</a:t>
            </a:r>
            <a:r>
              <a:rPr lang="en-GB" sz="2400" dirty="0"/>
              <a:t>, </a:t>
            </a:r>
            <a:r>
              <a:rPr lang="en-GB" sz="2400" dirty="0" err="1"/>
              <a:t>ch</a:t>
            </a:r>
            <a:r>
              <a:rPr lang="en-GB" sz="2400" dirty="0"/>
              <a:t>, ng, </a:t>
            </a:r>
            <a:r>
              <a:rPr lang="en-GB" sz="2400" dirty="0" err="1"/>
              <a:t>nk</a:t>
            </a:r>
            <a:r>
              <a:rPr lang="en-GB" sz="2400" dirty="0"/>
              <a:t>.  </a:t>
            </a:r>
          </a:p>
        </p:txBody>
      </p:sp>
      <p:pic>
        <p:nvPicPr>
          <p:cNvPr id="18" name="Picture 17">
            <a:extLst>
              <a:ext uri="{FF2B5EF4-FFF2-40B4-BE49-F238E27FC236}">
                <a16:creationId xmlns:a16="http://schemas.microsoft.com/office/drawing/2014/main" id="{F8814100-3D33-4B71-BA12-6F325D95444B}"/>
              </a:ext>
            </a:extLst>
          </p:cNvPr>
          <p:cNvPicPr>
            <a:picLocks noChangeAspect="1"/>
          </p:cNvPicPr>
          <p:nvPr/>
        </p:nvPicPr>
        <p:blipFill rotWithShape="1">
          <a:blip r:embed="rId3"/>
          <a:srcRect t="62335"/>
          <a:stretch/>
        </p:blipFill>
        <p:spPr>
          <a:xfrm>
            <a:off x="6637918" y="3705223"/>
            <a:ext cx="4983079" cy="1449392"/>
          </a:xfrm>
          <a:prstGeom prst="rect">
            <a:avLst/>
          </a:prstGeom>
        </p:spPr>
      </p:pic>
      <p:pic>
        <p:nvPicPr>
          <p:cNvPr id="20" name="Picture 19">
            <a:extLst>
              <a:ext uri="{FF2B5EF4-FFF2-40B4-BE49-F238E27FC236}">
                <a16:creationId xmlns:a16="http://schemas.microsoft.com/office/drawing/2014/main" id="{E5A2CD27-5D37-4271-966B-62796ABFD186}"/>
              </a:ext>
            </a:extLst>
          </p:cNvPr>
          <p:cNvPicPr>
            <a:picLocks noChangeAspect="1"/>
          </p:cNvPicPr>
          <p:nvPr/>
        </p:nvPicPr>
        <p:blipFill rotWithShape="1">
          <a:blip r:embed="rId3"/>
          <a:srcRect b="35098"/>
          <a:stretch/>
        </p:blipFill>
        <p:spPr>
          <a:xfrm>
            <a:off x="1356312" y="3255962"/>
            <a:ext cx="4391025" cy="2200776"/>
          </a:xfrm>
          <a:prstGeom prst="rect">
            <a:avLst/>
          </a:prstGeom>
        </p:spPr>
      </p:pic>
      <p:sp>
        <p:nvSpPr>
          <p:cNvPr id="22" name="TextBox 21">
            <a:extLst>
              <a:ext uri="{FF2B5EF4-FFF2-40B4-BE49-F238E27FC236}">
                <a16:creationId xmlns:a16="http://schemas.microsoft.com/office/drawing/2014/main" id="{ECC5C3F7-7634-4BA3-AD30-862FB9F57808}"/>
              </a:ext>
            </a:extLst>
          </p:cNvPr>
          <p:cNvSpPr txBox="1"/>
          <p:nvPr/>
        </p:nvSpPr>
        <p:spPr>
          <a:xfrm>
            <a:off x="6637918" y="1807100"/>
            <a:ext cx="5369590" cy="1200329"/>
          </a:xfrm>
          <a:prstGeom prst="rect">
            <a:avLst/>
          </a:prstGeom>
          <a:solidFill>
            <a:schemeClr val="bg1"/>
          </a:solidFill>
          <a:ln>
            <a:solidFill>
              <a:schemeClr val="bg1"/>
            </a:solidFill>
          </a:ln>
        </p:spPr>
        <p:txBody>
          <a:bodyPr wrap="square" rtlCol="0">
            <a:spAutoFit/>
          </a:bodyPr>
          <a:lstStyle/>
          <a:p>
            <a:r>
              <a:rPr lang="en-GB" sz="2400" dirty="0"/>
              <a:t>Set 2 sounds are ay </a:t>
            </a:r>
            <a:r>
              <a:rPr lang="en-GB" sz="2400" dirty="0" err="1"/>
              <a:t>ee</a:t>
            </a:r>
            <a:r>
              <a:rPr lang="en-GB" sz="2400" dirty="0"/>
              <a:t> </a:t>
            </a:r>
            <a:r>
              <a:rPr lang="en-GB" sz="2400" dirty="0" err="1"/>
              <a:t>igh</a:t>
            </a:r>
            <a:r>
              <a:rPr lang="en-GB" sz="2400" dirty="0"/>
              <a:t> ow (blow) </a:t>
            </a:r>
            <a:r>
              <a:rPr lang="en-GB" sz="2400" dirty="0" err="1"/>
              <a:t>oo</a:t>
            </a:r>
            <a:r>
              <a:rPr lang="en-GB" sz="2400" dirty="0"/>
              <a:t> (zoo) </a:t>
            </a:r>
            <a:r>
              <a:rPr lang="en-GB" sz="2400" dirty="0" err="1"/>
              <a:t>oo</a:t>
            </a:r>
            <a:r>
              <a:rPr lang="en-GB" sz="2400" dirty="0"/>
              <a:t> (look) </a:t>
            </a:r>
            <a:r>
              <a:rPr lang="en-GB" sz="2400" dirty="0" err="1"/>
              <a:t>ar</a:t>
            </a:r>
            <a:r>
              <a:rPr lang="en-GB" sz="2400" dirty="0"/>
              <a:t> or air </a:t>
            </a:r>
            <a:r>
              <a:rPr lang="en-GB" sz="2400" dirty="0" err="1"/>
              <a:t>ir</a:t>
            </a:r>
            <a:r>
              <a:rPr lang="en-GB" sz="2400" dirty="0"/>
              <a:t> </a:t>
            </a:r>
            <a:r>
              <a:rPr lang="en-GB" sz="2400" dirty="0" err="1"/>
              <a:t>ou</a:t>
            </a:r>
            <a:r>
              <a:rPr lang="en-GB" sz="2400" dirty="0"/>
              <a:t> oy  </a:t>
            </a:r>
          </a:p>
          <a:p>
            <a:endParaRPr lang="en-GB" sz="2400" dirty="0"/>
          </a:p>
        </p:txBody>
      </p:sp>
      <p:sp>
        <p:nvSpPr>
          <p:cNvPr id="11" name="TextBox 10">
            <a:extLst>
              <a:ext uri="{FF2B5EF4-FFF2-40B4-BE49-F238E27FC236}">
                <a16:creationId xmlns:a16="http://schemas.microsoft.com/office/drawing/2014/main" id="{894A3D00-8B13-DE19-BD0A-F627C46E5CFF}"/>
              </a:ext>
            </a:extLst>
          </p:cNvPr>
          <p:cNvSpPr txBox="1"/>
          <p:nvPr/>
        </p:nvSpPr>
        <p:spPr>
          <a:xfrm>
            <a:off x="567237" y="507926"/>
            <a:ext cx="11053760" cy="461665"/>
          </a:xfrm>
          <a:prstGeom prst="rect">
            <a:avLst/>
          </a:prstGeom>
          <a:solidFill>
            <a:schemeClr val="bg1"/>
          </a:solidFill>
          <a:ln>
            <a:solidFill>
              <a:schemeClr val="bg1"/>
            </a:solidFill>
          </a:ln>
        </p:spPr>
        <p:txBody>
          <a:bodyPr wrap="square" rtlCol="0">
            <a:spAutoFit/>
          </a:bodyPr>
          <a:lstStyle/>
          <a:p>
            <a:r>
              <a:rPr lang="en-GB" sz="2400" dirty="0"/>
              <a:t>The sounds the children need to know by the end of Year 1 are split into 3 sets. </a:t>
            </a:r>
          </a:p>
        </p:txBody>
      </p:sp>
      <p:sp>
        <p:nvSpPr>
          <p:cNvPr id="4" name="TextBox 3">
            <a:extLst>
              <a:ext uri="{FF2B5EF4-FFF2-40B4-BE49-F238E27FC236}">
                <a16:creationId xmlns:a16="http://schemas.microsoft.com/office/drawing/2014/main" id="{C0D4D6BB-460C-32CF-A918-04E8DED85BE2}"/>
              </a:ext>
            </a:extLst>
          </p:cNvPr>
          <p:cNvSpPr txBox="1"/>
          <p:nvPr/>
        </p:nvSpPr>
        <p:spPr>
          <a:xfrm>
            <a:off x="2162127" y="5827340"/>
            <a:ext cx="7432508" cy="830997"/>
          </a:xfrm>
          <a:prstGeom prst="rect">
            <a:avLst/>
          </a:prstGeom>
          <a:solidFill>
            <a:schemeClr val="bg1"/>
          </a:solidFill>
          <a:ln>
            <a:solidFill>
              <a:schemeClr val="bg1"/>
            </a:solidFill>
          </a:ln>
        </p:spPr>
        <p:txBody>
          <a:bodyPr wrap="square" rtlCol="0">
            <a:spAutoFit/>
          </a:bodyPr>
          <a:lstStyle/>
          <a:p>
            <a:r>
              <a:rPr lang="en-GB" sz="2400" dirty="0"/>
              <a:t>The children are taught these sounds in a ‘Speed Sound’ lesson which the children will demonstrate to you shortly. </a:t>
            </a:r>
          </a:p>
        </p:txBody>
      </p:sp>
    </p:spTree>
    <p:extLst>
      <p:ext uri="{BB962C8B-B14F-4D97-AF65-F5344CB8AC3E}">
        <p14:creationId xmlns:p14="http://schemas.microsoft.com/office/powerpoint/2010/main" val="3529020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72115D4-CA3F-4F20-88E8-5158762E1576}"/>
              </a:ext>
            </a:extLst>
          </p:cNvPr>
          <p:cNvSpPr txBox="1"/>
          <p:nvPr/>
        </p:nvSpPr>
        <p:spPr>
          <a:xfrm>
            <a:off x="240632" y="649704"/>
            <a:ext cx="1130968" cy="461665"/>
          </a:xfrm>
          <a:prstGeom prst="rect">
            <a:avLst/>
          </a:prstGeom>
          <a:solidFill>
            <a:schemeClr val="bg1"/>
          </a:solidFill>
          <a:ln>
            <a:solidFill>
              <a:schemeClr val="bg1"/>
            </a:solidFill>
          </a:ln>
        </p:spPr>
        <p:txBody>
          <a:bodyPr wrap="square" rtlCol="0">
            <a:spAutoFit/>
          </a:bodyPr>
          <a:lstStyle/>
          <a:p>
            <a:r>
              <a:rPr lang="en-GB" sz="2400" dirty="0"/>
              <a:t>Ditties</a:t>
            </a:r>
            <a:r>
              <a:rPr lang="en-GB" dirty="0"/>
              <a:t> </a:t>
            </a:r>
          </a:p>
        </p:txBody>
      </p:sp>
      <p:pic>
        <p:nvPicPr>
          <p:cNvPr id="4" name="Picture 3">
            <a:extLst>
              <a:ext uri="{FF2B5EF4-FFF2-40B4-BE49-F238E27FC236}">
                <a16:creationId xmlns:a16="http://schemas.microsoft.com/office/drawing/2014/main" id="{2DCA78D2-4118-4FE3-AC78-CF9B2B561420}"/>
              </a:ext>
            </a:extLst>
          </p:cNvPr>
          <p:cNvPicPr>
            <a:picLocks noChangeAspect="1"/>
          </p:cNvPicPr>
          <p:nvPr/>
        </p:nvPicPr>
        <p:blipFill>
          <a:blip r:embed="rId3"/>
          <a:stretch>
            <a:fillRect/>
          </a:stretch>
        </p:blipFill>
        <p:spPr>
          <a:xfrm>
            <a:off x="895099" y="1317626"/>
            <a:ext cx="3495675" cy="4476750"/>
          </a:xfrm>
          <a:prstGeom prst="rect">
            <a:avLst/>
          </a:prstGeom>
        </p:spPr>
      </p:pic>
      <p:pic>
        <p:nvPicPr>
          <p:cNvPr id="6" name="Picture 5">
            <a:extLst>
              <a:ext uri="{FF2B5EF4-FFF2-40B4-BE49-F238E27FC236}">
                <a16:creationId xmlns:a16="http://schemas.microsoft.com/office/drawing/2014/main" id="{71A5F9E2-F8A2-470A-A9A0-E4BFC40C2F15}"/>
              </a:ext>
            </a:extLst>
          </p:cNvPr>
          <p:cNvPicPr>
            <a:picLocks noChangeAspect="1"/>
          </p:cNvPicPr>
          <p:nvPr/>
        </p:nvPicPr>
        <p:blipFill rotWithShape="1">
          <a:blip r:embed="rId4"/>
          <a:srcRect l="36316" t="13387" r="4424" b="7120"/>
          <a:stretch/>
        </p:blipFill>
        <p:spPr>
          <a:xfrm>
            <a:off x="4804025" y="1646723"/>
            <a:ext cx="4001300" cy="2837477"/>
          </a:xfrm>
          <a:prstGeom prst="rect">
            <a:avLst/>
          </a:prstGeom>
        </p:spPr>
      </p:pic>
      <p:sp>
        <p:nvSpPr>
          <p:cNvPr id="9" name="TextBox 8">
            <a:extLst>
              <a:ext uri="{FF2B5EF4-FFF2-40B4-BE49-F238E27FC236}">
                <a16:creationId xmlns:a16="http://schemas.microsoft.com/office/drawing/2014/main" id="{96F7FF49-9D00-DE87-2339-8160E33F2C25}"/>
              </a:ext>
            </a:extLst>
          </p:cNvPr>
          <p:cNvSpPr txBox="1"/>
          <p:nvPr/>
        </p:nvSpPr>
        <p:spPr>
          <a:xfrm>
            <a:off x="8980751" y="205936"/>
            <a:ext cx="2449249" cy="2677656"/>
          </a:xfrm>
          <a:prstGeom prst="rect">
            <a:avLst/>
          </a:prstGeom>
          <a:solidFill>
            <a:schemeClr val="bg1"/>
          </a:solidFill>
          <a:ln>
            <a:solidFill>
              <a:schemeClr val="bg1"/>
            </a:solidFill>
          </a:ln>
        </p:spPr>
        <p:txBody>
          <a:bodyPr wrap="square" rtlCol="0">
            <a:spAutoFit/>
          </a:bodyPr>
          <a:lstStyle/>
          <a:p>
            <a:r>
              <a:rPr lang="en-GB" sz="2400" dirty="0"/>
              <a:t>When the children have learned to blend they start reading short sentences in what are called Ditty books.  </a:t>
            </a:r>
          </a:p>
        </p:txBody>
      </p:sp>
    </p:spTree>
    <p:extLst>
      <p:ext uri="{BB962C8B-B14F-4D97-AF65-F5344CB8AC3E}">
        <p14:creationId xmlns:p14="http://schemas.microsoft.com/office/powerpoint/2010/main" val="310052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r>
              <a:rPr lang="en-GB" dirty="0"/>
              <a:t>w</a:t>
            </a:r>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2192000" cy="6830824"/>
          </a:xfrm>
          <a:prstGeom prst="rect">
            <a:avLst/>
          </a:prstGeom>
          <a:noFill/>
          <a:ln>
            <a:solidFill>
              <a:srgbClr val="0070C0"/>
            </a:solidFill>
          </a:ln>
        </p:spPr>
      </p:pic>
      <p:sp>
        <p:nvSpPr>
          <p:cNvPr id="16" name="TextBox 15">
            <a:extLst>
              <a:ext uri="{FF2B5EF4-FFF2-40B4-BE49-F238E27FC236}">
                <a16:creationId xmlns:a16="http://schemas.microsoft.com/office/drawing/2014/main" id="{D6065D5B-317E-4B9D-9680-3F7D1E80219F}"/>
              </a:ext>
            </a:extLst>
          </p:cNvPr>
          <p:cNvSpPr txBox="1"/>
          <p:nvPr/>
        </p:nvSpPr>
        <p:spPr>
          <a:xfrm>
            <a:off x="179722" y="1889407"/>
            <a:ext cx="2127584" cy="4154984"/>
          </a:xfrm>
          <a:prstGeom prst="rect">
            <a:avLst/>
          </a:prstGeom>
          <a:solidFill>
            <a:schemeClr val="bg1"/>
          </a:solidFill>
          <a:ln>
            <a:solidFill>
              <a:schemeClr val="bg1"/>
            </a:solidFill>
          </a:ln>
        </p:spPr>
        <p:txBody>
          <a:bodyPr wrap="square" rtlCol="0">
            <a:spAutoFit/>
          </a:bodyPr>
          <a:lstStyle/>
          <a:p>
            <a:r>
              <a:rPr lang="en-GB" sz="2400" dirty="0"/>
              <a:t>When children have learnt all the Set 1 and 2 sounds and are blending well they are taught Set 3 sounds  which are alternative spellings of the same sounds. </a:t>
            </a:r>
          </a:p>
        </p:txBody>
      </p:sp>
      <p:pic>
        <p:nvPicPr>
          <p:cNvPr id="6" name="Picture 5">
            <a:extLst>
              <a:ext uri="{FF2B5EF4-FFF2-40B4-BE49-F238E27FC236}">
                <a16:creationId xmlns:a16="http://schemas.microsoft.com/office/drawing/2014/main" id="{D214FA73-B07C-4BEB-B35D-47C4B0837806}"/>
              </a:ext>
            </a:extLst>
          </p:cNvPr>
          <p:cNvPicPr>
            <a:picLocks noChangeAspect="1"/>
          </p:cNvPicPr>
          <p:nvPr/>
        </p:nvPicPr>
        <p:blipFill rotWithShape="1">
          <a:blip r:embed="rId3"/>
          <a:srcRect t="54692"/>
          <a:stretch/>
        </p:blipFill>
        <p:spPr>
          <a:xfrm>
            <a:off x="2418598" y="295422"/>
            <a:ext cx="8249402" cy="5020791"/>
          </a:xfrm>
          <a:prstGeom prst="rect">
            <a:avLst/>
          </a:prstGeom>
        </p:spPr>
      </p:pic>
      <p:cxnSp>
        <p:nvCxnSpPr>
          <p:cNvPr id="9" name="Straight Connector 8">
            <a:extLst>
              <a:ext uri="{FF2B5EF4-FFF2-40B4-BE49-F238E27FC236}">
                <a16:creationId xmlns:a16="http://schemas.microsoft.com/office/drawing/2014/main" id="{A45C5ECE-DDBC-48B6-A2A4-CCFC07B234AD}"/>
              </a:ext>
            </a:extLst>
          </p:cNvPr>
          <p:cNvCxnSpPr/>
          <p:nvPr/>
        </p:nvCxnSpPr>
        <p:spPr>
          <a:xfrm>
            <a:off x="3501189" y="220177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C89C72D-00EB-430E-B69E-E05AA64D60D3}"/>
              </a:ext>
            </a:extLst>
          </p:cNvPr>
          <p:cNvCxnSpPr/>
          <p:nvPr/>
        </p:nvCxnSpPr>
        <p:spPr>
          <a:xfrm>
            <a:off x="6673515" y="2618874"/>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F020761-29CB-46ED-9D54-274C30361F5A}"/>
              </a:ext>
            </a:extLst>
          </p:cNvPr>
          <p:cNvCxnSpPr/>
          <p:nvPr/>
        </p:nvCxnSpPr>
        <p:spPr>
          <a:xfrm>
            <a:off x="6673515" y="220177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7262F9B-4215-4248-B128-FE7CDCC690FB}"/>
              </a:ext>
            </a:extLst>
          </p:cNvPr>
          <p:cNvCxnSpPr/>
          <p:nvPr/>
        </p:nvCxnSpPr>
        <p:spPr>
          <a:xfrm>
            <a:off x="7503694" y="2618874"/>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66DF40C-ABBD-4C53-AB5C-B6FA0C84E1F1}"/>
              </a:ext>
            </a:extLst>
          </p:cNvPr>
          <p:cNvCxnSpPr/>
          <p:nvPr/>
        </p:nvCxnSpPr>
        <p:spPr>
          <a:xfrm>
            <a:off x="8285746" y="220177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94FB80F-F18A-4A25-8671-1A438A692711}"/>
              </a:ext>
            </a:extLst>
          </p:cNvPr>
          <p:cNvCxnSpPr/>
          <p:nvPr/>
        </p:nvCxnSpPr>
        <p:spPr>
          <a:xfrm>
            <a:off x="8251656" y="2602832"/>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703869B-FB3F-4BE4-A80F-C23796642E65}"/>
              </a:ext>
            </a:extLst>
          </p:cNvPr>
          <p:cNvCxnSpPr/>
          <p:nvPr/>
        </p:nvCxnSpPr>
        <p:spPr>
          <a:xfrm>
            <a:off x="9091863" y="219776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18F3A744-BF98-4EA3-B0C4-54BA9A0CBD00}"/>
              </a:ext>
            </a:extLst>
          </p:cNvPr>
          <p:cNvCxnSpPr/>
          <p:nvPr/>
        </p:nvCxnSpPr>
        <p:spPr>
          <a:xfrm>
            <a:off x="9091862" y="2626895"/>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F6D4395-B959-4EFF-BCE0-2C3EB9B5CFC2}"/>
              </a:ext>
            </a:extLst>
          </p:cNvPr>
          <p:cNvCxnSpPr/>
          <p:nvPr/>
        </p:nvCxnSpPr>
        <p:spPr>
          <a:xfrm>
            <a:off x="2594810" y="442991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66F5A8B-4957-417B-9914-8E7BA35A2F7C}"/>
              </a:ext>
            </a:extLst>
          </p:cNvPr>
          <p:cNvCxnSpPr/>
          <p:nvPr/>
        </p:nvCxnSpPr>
        <p:spPr>
          <a:xfrm>
            <a:off x="2594809" y="4856748"/>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B6718CF-B511-42D6-87E8-A84EC102FBBA}"/>
              </a:ext>
            </a:extLst>
          </p:cNvPr>
          <p:cNvCxnSpPr/>
          <p:nvPr/>
        </p:nvCxnSpPr>
        <p:spPr>
          <a:xfrm>
            <a:off x="2594809" y="5257800"/>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99FA315-B397-41AA-B899-D31E24B0C8A7}"/>
              </a:ext>
            </a:extLst>
          </p:cNvPr>
          <p:cNvCxnSpPr/>
          <p:nvPr/>
        </p:nvCxnSpPr>
        <p:spPr>
          <a:xfrm>
            <a:off x="4543926" y="5257800"/>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EBD67FFC-98A9-4BF4-8B2C-E4898C4141C9}"/>
              </a:ext>
            </a:extLst>
          </p:cNvPr>
          <p:cNvCxnSpPr/>
          <p:nvPr/>
        </p:nvCxnSpPr>
        <p:spPr>
          <a:xfrm>
            <a:off x="4543926" y="5614737"/>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19A49FE-7208-4126-8940-B8EE5CCD8C8A}"/>
              </a:ext>
            </a:extLst>
          </p:cNvPr>
          <p:cNvCxnSpPr/>
          <p:nvPr/>
        </p:nvCxnSpPr>
        <p:spPr>
          <a:xfrm>
            <a:off x="5205663" y="442991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FADC116B-14AC-4D65-A366-65744B426F49}"/>
              </a:ext>
            </a:extLst>
          </p:cNvPr>
          <p:cNvCxnSpPr/>
          <p:nvPr/>
        </p:nvCxnSpPr>
        <p:spPr>
          <a:xfrm>
            <a:off x="5873415" y="442991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B8D1C07D-4C82-4522-9286-E1DCD7D9AE0D}"/>
              </a:ext>
            </a:extLst>
          </p:cNvPr>
          <p:cNvCxnSpPr/>
          <p:nvPr/>
        </p:nvCxnSpPr>
        <p:spPr>
          <a:xfrm>
            <a:off x="5873414" y="486476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A375A94-9CC5-457B-B5B0-6B111B806CD5}"/>
              </a:ext>
            </a:extLst>
          </p:cNvPr>
          <p:cNvCxnSpPr/>
          <p:nvPr/>
        </p:nvCxnSpPr>
        <p:spPr>
          <a:xfrm>
            <a:off x="6476999" y="442991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CB0B66B-2ACC-4036-8FD1-99ED48474E74}"/>
              </a:ext>
            </a:extLst>
          </p:cNvPr>
          <p:cNvCxnSpPr/>
          <p:nvPr/>
        </p:nvCxnSpPr>
        <p:spPr>
          <a:xfrm>
            <a:off x="7118684" y="4437940"/>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B2FA2472-37A9-4E7A-80AA-9B9C56FBC056}"/>
              </a:ext>
            </a:extLst>
          </p:cNvPr>
          <p:cNvCxnSpPr/>
          <p:nvPr/>
        </p:nvCxnSpPr>
        <p:spPr>
          <a:xfrm>
            <a:off x="7806487" y="411078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DB145B35-942F-4A73-9856-578AE167C2B1}"/>
              </a:ext>
            </a:extLst>
          </p:cNvPr>
          <p:cNvCxnSpPr/>
          <p:nvPr/>
        </p:nvCxnSpPr>
        <p:spPr>
          <a:xfrm>
            <a:off x="8474240" y="411078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BE1AFDE-2902-47BB-824D-1A1E821D0430}"/>
              </a:ext>
            </a:extLst>
          </p:cNvPr>
          <p:cNvCxnSpPr/>
          <p:nvPr/>
        </p:nvCxnSpPr>
        <p:spPr>
          <a:xfrm>
            <a:off x="9105898" y="4110789"/>
            <a:ext cx="44516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358833D-A350-2AAE-E466-89F2314C901F}"/>
              </a:ext>
            </a:extLst>
          </p:cNvPr>
          <p:cNvSpPr txBox="1"/>
          <p:nvPr/>
        </p:nvSpPr>
        <p:spPr>
          <a:xfrm>
            <a:off x="150042" y="478060"/>
            <a:ext cx="2127584" cy="461665"/>
          </a:xfrm>
          <a:prstGeom prst="rect">
            <a:avLst/>
          </a:prstGeom>
          <a:solidFill>
            <a:schemeClr val="bg1"/>
          </a:solidFill>
          <a:ln>
            <a:solidFill>
              <a:schemeClr val="bg1"/>
            </a:solidFill>
          </a:ln>
        </p:spPr>
        <p:txBody>
          <a:bodyPr wrap="square" rtlCol="0">
            <a:spAutoFit/>
          </a:bodyPr>
          <a:lstStyle/>
          <a:p>
            <a:r>
              <a:rPr lang="en-US" sz="2400" dirty="0"/>
              <a:t>Set 3 Sounds. </a:t>
            </a:r>
            <a:endParaRPr lang="en-GB" sz="2400" dirty="0"/>
          </a:p>
        </p:txBody>
      </p:sp>
    </p:spTree>
    <p:extLst>
      <p:ext uri="{BB962C8B-B14F-4D97-AF65-F5344CB8AC3E}">
        <p14:creationId xmlns:p14="http://schemas.microsoft.com/office/powerpoint/2010/main" val="1967488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866"/>
            <a:ext cx="12192000" cy="68308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3C66482-3D14-4CD0-BB30-19AD7FAA246A}"/>
              </a:ext>
            </a:extLst>
          </p:cNvPr>
          <p:cNvPicPr>
            <a:picLocks noChangeAspect="1"/>
          </p:cNvPicPr>
          <p:nvPr/>
        </p:nvPicPr>
        <p:blipFill>
          <a:blip r:embed="rId3"/>
          <a:stretch>
            <a:fillRect/>
          </a:stretch>
        </p:blipFill>
        <p:spPr>
          <a:xfrm>
            <a:off x="636105" y="2002790"/>
            <a:ext cx="3573378" cy="2434040"/>
          </a:xfrm>
          <a:prstGeom prst="rect">
            <a:avLst/>
          </a:prstGeom>
        </p:spPr>
      </p:pic>
      <p:pic>
        <p:nvPicPr>
          <p:cNvPr id="11" name="Picture 10">
            <a:extLst>
              <a:ext uri="{FF2B5EF4-FFF2-40B4-BE49-F238E27FC236}">
                <a16:creationId xmlns:a16="http://schemas.microsoft.com/office/drawing/2014/main" id="{87056C4E-FD70-47E2-A073-BD2EF7B83969}"/>
              </a:ext>
            </a:extLst>
          </p:cNvPr>
          <p:cNvPicPr>
            <a:picLocks noChangeAspect="1"/>
          </p:cNvPicPr>
          <p:nvPr/>
        </p:nvPicPr>
        <p:blipFill>
          <a:blip r:embed="rId4"/>
          <a:stretch>
            <a:fillRect/>
          </a:stretch>
        </p:blipFill>
        <p:spPr>
          <a:xfrm>
            <a:off x="8066354" y="1774914"/>
            <a:ext cx="3781805" cy="2625584"/>
          </a:xfrm>
          <a:prstGeom prst="rect">
            <a:avLst/>
          </a:prstGeom>
        </p:spPr>
      </p:pic>
      <p:pic>
        <p:nvPicPr>
          <p:cNvPr id="6" name="Picture 5">
            <a:extLst>
              <a:ext uri="{FF2B5EF4-FFF2-40B4-BE49-F238E27FC236}">
                <a16:creationId xmlns:a16="http://schemas.microsoft.com/office/drawing/2014/main" id="{F974AA2D-6325-CA13-458E-497193E8EE1F}"/>
              </a:ext>
            </a:extLst>
          </p:cNvPr>
          <p:cNvPicPr>
            <a:picLocks noChangeAspect="1"/>
          </p:cNvPicPr>
          <p:nvPr/>
        </p:nvPicPr>
        <p:blipFill>
          <a:blip r:embed="rId5"/>
          <a:stretch>
            <a:fillRect/>
          </a:stretch>
        </p:blipFill>
        <p:spPr>
          <a:xfrm>
            <a:off x="5097378" y="1507831"/>
            <a:ext cx="2476500" cy="3048000"/>
          </a:xfrm>
          <a:prstGeom prst="rect">
            <a:avLst/>
          </a:prstGeom>
        </p:spPr>
      </p:pic>
      <p:sp>
        <p:nvSpPr>
          <p:cNvPr id="4" name="TextBox 3">
            <a:extLst>
              <a:ext uri="{FF2B5EF4-FFF2-40B4-BE49-F238E27FC236}">
                <a16:creationId xmlns:a16="http://schemas.microsoft.com/office/drawing/2014/main" id="{7A207E41-188C-2F14-15C3-5A131F109769}"/>
              </a:ext>
            </a:extLst>
          </p:cNvPr>
          <p:cNvSpPr txBox="1"/>
          <p:nvPr/>
        </p:nvSpPr>
        <p:spPr>
          <a:xfrm>
            <a:off x="770718" y="383957"/>
            <a:ext cx="8567246" cy="1200329"/>
          </a:xfrm>
          <a:prstGeom prst="rect">
            <a:avLst/>
          </a:prstGeom>
          <a:solidFill>
            <a:schemeClr val="bg1"/>
          </a:solidFill>
          <a:ln>
            <a:solidFill>
              <a:schemeClr val="bg1"/>
            </a:solidFill>
          </a:ln>
        </p:spPr>
        <p:txBody>
          <a:bodyPr wrap="square" rtlCol="0">
            <a:spAutoFit/>
          </a:bodyPr>
          <a:lstStyle/>
          <a:p>
            <a:r>
              <a:rPr lang="en-GB" sz="2400" dirty="0"/>
              <a:t>After Ditties the children read longer and more challenging sentences in books. The books get progressively more difficult as they move through the coloured levels. </a:t>
            </a:r>
          </a:p>
        </p:txBody>
      </p:sp>
    </p:spTree>
    <p:extLst>
      <p:ext uri="{BB962C8B-B14F-4D97-AF65-F5344CB8AC3E}">
        <p14:creationId xmlns:p14="http://schemas.microsoft.com/office/powerpoint/2010/main" val="3408252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866"/>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72115D4-CA3F-4F20-88E8-5158762E1576}"/>
              </a:ext>
            </a:extLst>
          </p:cNvPr>
          <p:cNvSpPr txBox="1"/>
          <p:nvPr/>
        </p:nvSpPr>
        <p:spPr>
          <a:xfrm>
            <a:off x="1139543" y="737946"/>
            <a:ext cx="9528457" cy="830997"/>
          </a:xfrm>
          <a:prstGeom prst="rect">
            <a:avLst/>
          </a:prstGeom>
          <a:solidFill>
            <a:schemeClr val="bg1"/>
          </a:solidFill>
          <a:ln>
            <a:solidFill>
              <a:schemeClr val="bg1"/>
            </a:solidFill>
          </a:ln>
        </p:spPr>
        <p:txBody>
          <a:bodyPr wrap="square" rtlCol="0">
            <a:spAutoFit/>
          </a:bodyPr>
          <a:lstStyle/>
          <a:p>
            <a:r>
              <a:rPr lang="en-GB" sz="2400" dirty="0"/>
              <a:t>Each week we will send the book home (via Oxford Owl Online) that the children have been reading in class for you to read together. </a:t>
            </a:r>
          </a:p>
        </p:txBody>
      </p:sp>
      <p:pic>
        <p:nvPicPr>
          <p:cNvPr id="6" name="Picture 5">
            <a:extLst>
              <a:ext uri="{FF2B5EF4-FFF2-40B4-BE49-F238E27FC236}">
                <a16:creationId xmlns:a16="http://schemas.microsoft.com/office/drawing/2014/main" id="{E4A4C023-B68A-8C18-6A8B-51549B5D5DF4}"/>
              </a:ext>
            </a:extLst>
          </p:cNvPr>
          <p:cNvPicPr>
            <a:picLocks noChangeAspect="1"/>
          </p:cNvPicPr>
          <p:nvPr/>
        </p:nvPicPr>
        <p:blipFill>
          <a:blip r:embed="rId3"/>
          <a:stretch>
            <a:fillRect/>
          </a:stretch>
        </p:blipFill>
        <p:spPr>
          <a:xfrm>
            <a:off x="2558079" y="1946433"/>
            <a:ext cx="6358942" cy="4121840"/>
          </a:xfrm>
          <a:prstGeom prst="rect">
            <a:avLst/>
          </a:prstGeom>
        </p:spPr>
      </p:pic>
      <p:sp>
        <p:nvSpPr>
          <p:cNvPr id="9" name="TextBox 8">
            <a:extLst>
              <a:ext uri="{FF2B5EF4-FFF2-40B4-BE49-F238E27FC236}">
                <a16:creationId xmlns:a16="http://schemas.microsoft.com/office/drawing/2014/main" id="{783FBC74-AC34-BB66-CBA3-F534884EDEE0}"/>
              </a:ext>
            </a:extLst>
          </p:cNvPr>
          <p:cNvSpPr txBox="1"/>
          <p:nvPr/>
        </p:nvSpPr>
        <p:spPr>
          <a:xfrm>
            <a:off x="159327" y="6416661"/>
            <a:ext cx="6192982" cy="369332"/>
          </a:xfrm>
          <a:prstGeom prst="rect">
            <a:avLst/>
          </a:prstGeom>
          <a:noFill/>
        </p:spPr>
        <p:txBody>
          <a:bodyPr wrap="square">
            <a:spAutoFit/>
          </a:bodyPr>
          <a:lstStyle/>
          <a:p>
            <a:r>
              <a:rPr lang="en-GB" dirty="0">
                <a:hlinkClick r:id="rId4"/>
              </a:rPr>
              <a:t>Purple Set 2 Storybook 1 Ken's cap (oxfordowl.co.uk)</a:t>
            </a:r>
            <a:endParaRPr lang="en-GB" dirty="0"/>
          </a:p>
        </p:txBody>
      </p:sp>
    </p:spTree>
    <p:extLst>
      <p:ext uri="{BB962C8B-B14F-4D97-AF65-F5344CB8AC3E}">
        <p14:creationId xmlns:p14="http://schemas.microsoft.com/office/powerpoint/2010/main" val="1946741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865"/>
            <a:ext cx="12192000" cy="68308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039358A-FFF7-804F-5E09-30DEAE67E4B7}"/>
              </a:ext>
            </a:extLst>
          </p:cNvPr>
          <p:cNvPicPr>
            <a:picLocks noChangeAspect="1"/>
          </p:cNvPicPr>
          <p:nvPr/>
        </p:nvPicPr>
        <p:blipFill>
          <a:blip r:embed="rId3"/>
          <a:stretch>
            <a:fillRect/>
          </a:stretch>
        </p:blipFill>
        <p:spPr>
          <a:xfrm>
            <a:off x="2064327" y="0"/>
            <a:ext cx="7415472" cy="3346960"/>
          </a:xfrm>
          <a:prstGeom prst="rect">
            <a:avLst/>
          </a:prstGeom>
        </p:spPr>
      </p:pic>
      <p:pic>
        <p:nvPicPr>
          <p:cNvPr id="10" name="Picture 9">
            <a:extLst>
              <a:ext uri="{FF2B5EF4-FFF2-40B4-BE49-F238E27FC236}">
                <a16:creationId xmlns:a16="http://schemas.microsoft.com/office/drawing/2014/main" id="{D62F2851-A68B-397E-D0B2-B39AC5670B1B}"/>
              </a:ext>
            </a:extLst>
          </p:cNvPr>
          <p:cNvPicPr>
            <a:picLocks noChangeAspect="1"/>
          </p:cNvPicPr>
          <p:nvPr/>
        </p:nvPicPr>
        <p:blipFill>
          <a:blip r:embed="rId4"/>
          <a:stretch>
            <a:fillRect/>
          </a:stretch>
        </p:blipFill>
        <p:spPr>
          <a:xfrm>
            <a:off x="1991146" y="3509963"/>
            <a:ext cx="7561834" cy="3193548"/>
          </a:xfrm>
          <a:prstGeom prst="rect">
            <a:avLst/>
          </a:prstGeom>
        </p:spPr>
      </p:pic>
    </p:spTree>
    <p:extLst>
      <p:ext uri="{BB962C8B-B14F-4D97-AF65-F5344CB8AC3E}">
        <p14:creationId xmlns:p14="http://schemas.microsoft.com/office/powerpoint/2010/main" val="123591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865"/>
            <a:ext cx="12192000" cy="683082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914E309-6A0E-4DF7-A3AC-23380207315F}"/>
              </a:ext>
            </a:extLst>
          </p:cNvPr>
          <p:cNvPicPr>
            <a:picLocks noChangeAspect="1"/>
          </p:cNvPicPr>
          <p:nvPr/>
        </p:nvPicPr>
        <p:blipFill>
          <a:blip r:embed="rId3"/>
          <a:stretch>
            <a:fillRect/>
          </a:stretch>
        </p:blipFill>
        <p:spPr>
          <a:xfrm>
            <a:off x="1773677" y="628058"/>
            <a:ext cx="8173591" cy="2276793"/>
          </a:xfrm>
          <a:prstGeom prst="rect">
            <a:avLst/>
          </a:prstGeom>
        </p:spPr>
      </p:pic>
      <p:pic>
        <p:nvPicPr>
          <p:cNvPr id="8" name="Picture 7">
            <a:extLst>
              <a:ext uri="{FF2B5EF4-FFF2-40B4-BE49-F238E27FC236}">
                <a16:creationId xmlns:a16="http://schemas.microsoft.com/office/drawing/2014/main" id="{A066C2C5-5F73-B982-CE62-F9A6D1A76375}"/>
              </a:ext>
            </a:extLst>
          </p:cNvPr>
          <p:cNvPicPr>
            <a:picLocks noChangeAspect="1"/>
          </p:cNvPicPr>
          <p:nvPr/>
        </p:nvPicPr>
        <p:blipFill>
          <a:blip r:embed="rId4"/>
          <a:stretch>
            <a:fillRect/>
          </a:stretch>
        </p:blipFill>
        <p:spPr>
          <a:xfrm>
            <a:off x="1773677" y="3227350"/>
            <a:ext cx="8468907" cy="2543530"/>
          </a:xfrm>
          <a:prstGeom prst="rect">
            <a:avLst/>
          </a:prstGeom>
        </p:spPr>
      </p:pic>
    </p:spTree>
    <p:extLst>
      <p:ext uri="{BB962C8B-B14F-4D97-AF65-F5344CB8AC3E}">
        <p14:creationId xmlns:p14="http://schemas.microsoft.com/office/powerpoint/2010/main" val="1952488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866"/>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72115D4-CA3F-4F20-88E8-5158762E1576}"/>
              </a:ext>
            </a:extLst>
          </p:cNvPr>
          <p:cNvSpPr txBox="1"/>
          <p:nvPr/>
        </p:nvSpPr>
        <p:spPr>
          <a:xfrm>
            <a:off x="1139543" y="737946"/>
            <a:ext cx="9528457" cy="830997"/>
          </a:xfrm>
          <a:prstGeom prst="rect">
            <a:avLst/>
          </a:prstGeom>
          <a:solidFill>
            <a:schemeClr val="bg1"/>
          </a:solidFill>
          <a:ln>
            <a:solidFill>
              <a:schemeClr val="bg1"/>
            </a:solidFill>
          </a:ln>
        </p:spPr>
        <p:txBody>
          <a:bodyPr wrap="square" rtlCol="0">
            <a:spAutoFit/>
          </a:bodyPr>
          <a:lstStyle/>
          <a:p>
            <a:r>
              <a:rPr lang="en-GB" sz="2400" dirty="0"/>
              <a:t>Each week we will send home the book the children have been reading in class for you to read with your child at home. </a:t>
            </a:r>
          </a:p>
        </p:txBody>
      </p:sp>
      <p:pic>
        <p:nvPicPr>
          <p:cNvPr id="6" name="Picture 5">
            <a:extLst>
              <a:ext uri="{FF2B5EF4-FFF2-40B4-BE49-F238E27FC236}">
                <a16:creationId xmlns:a16="http://schemas.microsoft.com/office/drawing/2014/main" id="{E4A4C023-B68A-8C18-6A8B-51549B5D5DF4}"/>
              </a:ext>
            </a:extLst>
          </p:cNvPr>
          <p:cNvPicPr>
            <a:picLocks noChangeAspect="1"/>
          </p:cNvPicPr>
          <p:nvPr/>
        </p:nvPicPr>
        <p:blipFill>
          <a:blip r:embed="rId3"/>
          <a:stretch>
            <a:fillRect/>
          </a:stretch>
        </p:blipFill>
        <p:spPr>
          <a:xfrm>
            <a:off x="2558079" y="1946433"/>
            <a:ext cx="6358942" cy="4121840"/>
          </a:xfrm>
          <a:prstGeom prst="rect">
            <a:avLst/>
          </a:prstGeom>
        </p:spPr>
      </p:pic>
      <p:sp>
        <p:nvSpPr>
          <p:cNvPr id="9" name="TextBox 8">
            <a:extLst>
              <a:ext uri="{FF2B5EF4-FFF2-40B4-BE49-F238E27FC236}">
                <a16:creationId xmlns:a16="http://schemas.microsoft.com/office/drawing/2014/main" id="{783FBC74-AC34-BB66-CBA3-F534884EDEE0}"/>
              </a:ext>
            </a:extLst>
          </p:cNvPr>
          <p:cNvSpPr txBox="1"/>
          <p:nvPr/>
        </p:nvSpPr>
        <p:spPr>
          <a:xfrm>
            <a:off x="159327" y="6416661"/>
            <a:ext cx="6192982" cy="369332"/>
          </a:xfrm>
          <a:prstGeom prst="rect">
            <a:avLst/>
          </a:prstGeom>
          <a:noFill/>
        </p:spPr>
        <p:txBody>
          <a:bodyPr wrap="square">
            <a:spAutoFit/>
          </a:bodyPr>
          <a:lstStyle/>
          <a:p>
            <a:r>
              <a:rPr lang="en-GB" dirty="0">
                <a:hlinkClick r:id="rId4"/>
              </a:rPr>
              <a:t>Purple Set 2 Storybook 1 Ken's cap (oxfordowl.co.uk)</a:t>
            </a:r>
            <a:endParaRPr lang="en-GB" dirty="0"/>
          </a:p>
        </p:txBody>
      </p:sp>
    </p:spTree>
    <p:extLst>
      <p:ext uri="{BB962C8B-B14F-4D97-AF65-F5344CB8AC3E}">
        <p14:creationId xmlns:p14="http://schemas.microsoft.com/office/powerpoint/2010/main" val="2578548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76"/>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72115D4-CA3F-4F20-88E8-5158762E1576}"/>
              </a:ext>
            </a:extLst>
          </p:cNvPr>
          <p:cNvSpPr txBox="1"/>
          <p:nvPr/>
        </p:nvSpPr>
        <p:spPr>
          <a:xfrm>
            <a:off x="1305798" y="1138535"/>
            <a:ext cx="9362202" cy="461665"/>
          </a:xfrm>
          <a:prstGeom prst="rect">
            <a:avLst/>
          </a:prstGeom>
          <a:solidFill>
            <a:schemeClr val="bg1"/>
          </a:solidFill>
          <a:ln>
            <a:solidFill>
              <a:schemeClr val="bg1"/>
            </a:solidFill>
          </a:ln>
        </p:spPr>
        <p:txBody>
          <a:bodyPr wrap="square" rtlCol="0">
            <a:spAutoFit/>
          </a:bodyPr>
          <a:lstStyle/>
          <a:p>
            <a:r>
              <a:rPr lang="en-GB" sz="2400" dirty="0"/>
              <a:t>Phonic Screening Check- week beginning 10</a:t>
            </a:r>
            <a:r>
              <a:rPr lang="en-GB" sz="2400" baseline="30000" dirty="0"/>
              <a:t>th</a:t>
            </a:r>
            <a:r>
              <a:rPr lang="en-GB" sz="2400" dirty="0"/>
              <a:t> June 2024 </a:t>
            </a:r>
          </a:p>
        </p:txBody>
      </p:sp>
      <p:sp>
        <p:nvSpPr>
          <p:cNvPr id="4" name="TextBox 3">
            <a:extLst>
              <a:ext uri="{FF2B5EF4-FFF2-40B4-BE49-F238E27FC236}">
                <a16:creationId xmlns:a16="http://schemas.microsoft.com/office/drawing/2014/main" id="{A3BF5380-178F-1572-D381-8C0A609AA196}"/>
              </a:ext>
            </a:extLst>
          </p:cNvPr>
          <p:cNvSpPr txBox="1"/>
          <p:nvPr/>
        </p:nvSpPr>
        <p:spPr>
          <a:xfrm>
            <a:off x="1309268" y="2093416"/>
            <a:ext cx="9760513" cy="1569660"/>
          </a:xfrm>
          <a:prstGeom prst="rect">
            <a:avLst/>
          </a:prstGeom>
          <a:solidFill>
            <a:schemeClr val="bg1"/>
          </a:solidFill>
          <a:ln>
            <a:solidFill>
              <a:schemeClr val="bg1"/>
            </a:solidFill>
          </a:ln>
        </p:spPr>
        <p:txBody>
          <a:bodyPr wrap="square" rtlCol="0">
            <a:spAutoFit/>
          </a:bodyPr>
          <a:lstStyle/>
          <a:p>
            <a:pPr>
              <a:defRPr/>
            </a:pPr>
            <a:r>
              <a:rPr lang="en-GB" sz="2400" dirty="0">
                <a:solidFill>
                  <a:schemeClr val="bg2">
                    <a:lumMod val="10000"/>
                  </a:schemeClr>
                </a:solidFill>
                <a:latin typeface="Arial" panose="020B0604020202020204" pitchFamily="34" charset="0"/>
                <a:cs typeface="Arial" panose="020B0604020202020204" pitchFamily="34" charset="0"/>
              </a:rPr>
              <a:t>The Phonics Screening Check is designed to confirm whether a child has mastered phonic decoding and blending skills to an appropriate standard.</a:t>
            </a:r>
          </a:p>
          <a:p>
            <a:pPr>
              <a:defRPr/>
            </a:pPr>
            <a:endParaRPr lang="en-GB" sz="2400" dirty="0">
              <a:solidFill>
                <a:schemeClr val="bg2">
                  <a:lumMod val="10000"/>
                </a:schemeClr>
              </a:solidFill>
              <a:latin typeface="Arial" panose="020B0604020202020204" pitchFamily="34" charset="0"/>
              <a:cs typeface="Arial" panose="020B0604020202020204" pitchFamily="34" charset="0"/>
            </a:endParaRPr>
          </a:p>
        </p:txBody>
      </p:sp>
      <p:pic>
        <p:nvPicPr>
          <p:cNvPr id="7" name="Picture 6" descr="Phonics screening check practise bundle | Teaching Resources">
            <a:extLst>
              <a:ext uri="{FF2B5EF4-FFF2-40B4-BE49-F238E27FC236}">
                <a16:creationId xmlns:a16="http://schemas.microsoft.com/office/drawing/2014/main" id="{6C5B272D-F001-1366-75EB-3C16FE330A7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98604" y="2878246"/>
            <a:ext cx="2753905" cy="3888884"/>
          </a:xfrm>
          <a:prstGeom prst="rect">
            <a:avLst/>
          </a:prstGeom>
          <a:noFill/>
          <a:ln>
            <a:noFill/>
          </a:ln>
        </p:spPr>
      </p:pic>
    </p:spTree>
    <p:extLst>
      <p:ext uri="{BB962C8B-B14F-4D97-AF65-F5344CB8AC3E}">
        <p14:creationId xmlns:p14="http://schemas.microsoft.com/office/powerpoint/2010/main" val="3467248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C9F25-BA87-46DA-8DE5-DB46929ED55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0F93600-D993-46EE-86D1-7D4F08084DA1}"/>
              </a:ext>
            </a:extLst>
          </p:cNvPr>
          <p:cNvSpPr>
            <a:spLocks noGrp="1"/>
          </p:cNvSpPr>
          <p:nvPr>
            <p:ph type="subTitle" idx="1"/>
          </p:nvPr>
        </p:nvSpPr>
        <p:spPr/>
        <p:txBody>
          <a:bodyPr/>
          <a:lstStyle/>
          <a:p>
            <a:endParaRPr lang="en-GB"/>
          </a:p>
        </p:txBody>
      </p:sp>
      <p:pic>
        <p:nvPicPr>
          <p:cNvPr id="1026" name="Picture 2" descr="Phonics - Study of Sound - Excellence Academy">
            <a:extLst>
              <a:ext uri="{FF2B5EF4-FFF2-40B4-BE49-F238E27FC236}">
                <a16:creationId xmlns:a16="http://schemas.microsoft.com/office/drawing/2014/main" id="{87FBC441-5ED4-4828-AEE7-BCDDFA4F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551"/>
            <a:ext cx="12192000" cy="68308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72115D4-CA3F-4F20-88E8-5158762E1576}"/>
              </a:ext>
            </a:extLst>
          </p:cNvPr>
          <p:cNvSpPr txBox="1"/>
          <p:nvPr/>
        </p:nvSpPr>
        <p:spPr>
          <a:xfrm>
            <a:off x="1305798" y="1138535"/>
            <a:ext cx="9362202" cy="461665"/>
          </a:xfrm>
          <a:prstGeom prst="rect">
            <a:avLst/>
          </a:prstGeom>
          <a:solidFill>
            <a:schemeClr val="bg1"/>
          </a:solidFill>
          <a:ln>
            <a:solidFill>
              <a:schemeClr val="bg1"/>
            </a:solidFill>
          </a:ln>
        </p:spPr>
        <p:txBody>
          <a:bodyPr wrap="square" rtlCol="0">
            <a:spAutoFit/>
          </a:bodyPr>
          <a:lstStyle/>
          <a:p>
            <a:r>
              <a:rPr lang="en-GB" sz="2400" dirty="0"/>
              <a:t>Phonic Screening Check- week beginning 10</a:t>
            </a:r>
            <a:r>
              <a:rPr lang="en-GB" sz="2400" baseline="30000" dirty="0"/>
              <a:t>th</a:t>
            </a:r>
            <a:r>
              <a:rPr lang="en-GB" sz="2400" dirty="0"/>
              <a:t> June 2023 </a:t>
            </a:r>
          </a:p>
        </p:txBody>
      </p:sp>
      <p:sp>
        <p:nvSpPr>
          <p:cNvPr id="4" name="TextBox 3">
            <a:extLst>
              <a:ext uri="{FF2B5EF4-FFF2-40B4-BE49-F238E27FC236}">
                <a16:creationId xmlns:a16="http://schemas.microsoft.com/office/drawing/2014/main" id="{A3BF5380-178F-1572-D381-8C0A609AA196}"/>
              </a:ext>
            </a:extLst>
          </p:cNvPr>
          <p:cNvSpPr txBox="1"/>
          <p:nvPr/>
        </p:nvSpPr>
        <p:spPr>
          <a:xfrm>
            <a:off x="1309268" y="2093416"/>
            <a:ext cx="9760513" cy="4154984"/>
          </a:xfrm>
          <a:prstGeom prst="rect">
            <a:avLst/>
          </a:prstGeom>
          <a:solidFill>
            <a:schemeClr val="bg1"/>
          </a:solidFill>
          <a:ln>
            <a:solidFill>
              <a:schemeClr val="bg1"/>
            </a:solidFill>
          </a:ln>
        </p:spPr>
        <p:txBody>
          <a:bodyPr wrap="square" rtlCol="0">
            <a:spAutoFit/>
          </a:bodyPr>
          <a:lstStyle/>
          <a:p>
            <a:pPr>
              <a:defRPr/>
            </a:pPr>
            <a:r>
              <a:rPr lang="en-GB" sz="2400" dirty="0">
                <a:solidFill>
                  <a:schemeClr val="bg2">
                    <a:lumMod val="10000"/>
                  </a:schemeClr>
                </a:solidFill>
                <a:latin typeface="Arial" panose="020B0604020202020204" pitchFamily="34" charset="0"/>
                <a:cs typeface="Arial" panose="020B0604020202020204" pitchFamily="34" charset="0"/>
              </a:rPr>
              <a:t>The list of words the children read is a combination of 20 real words and 20 nonsense words. You may hear your child call them alien words.</a:t>
            </a:r>
          </a:p>
          <a:p>
            <a:pPr>
              <a:defRPr/>
            </a:pPr>
            <a:endParaRPr lang="en-GB" sz="2400" dirty="0">
              <a:solidFill>
                <a:schemeClr val="bg2">
                  <a:lumMod val="10000"/>
                </a:schemeClr>
              </a:solidFill>
              <a:latin typeface="Arial" panose="020B0604020202020204" pitchFamily="34" charset="0"/>
              <a:cs typeface="Arial" panose="020B0604020202020204" pitchFamily="34" charset="0"/>
            </a:endParaRPr>
          </a:p>
          <a:p>
            <a:pPr>
              <a:defRPr/>
            </a:pPr>
            <a:r>
              <a:rPr lang="en-GB" sz="2400" dirty="0">
                <a:latin typeface="Arial" panose="020B0604020202020204" pitchFamily="34" charset="0"/>
                <a:cs typeface="Arial" panose="020B0604020202020204" pitchFamily="34" charset="0"/>
              </a:rPr>
              <a:t>Nonsense words are phonetically decodable</a:t>
            </a:r>
          </a:p>
          <a:p>
            <a:pPr>
              <a:defRPr/>
            </a:pPr>
            <a:r>
              <a:rPr lang="en-GB" sz="2400" dirty="0">
                <a:latin typeface="Arial" panose="020B0604020202020204" pitchFamily="34" charset="0"/>
                <a:cs typeface="Arial" panose="020B0604020202020204" pitchFamily="34" charset="0"/>
              </a:rPr>
              <a:t> but are not actual words with an associated</a:t>
            </a:r>
          </a:p>
          <a:p>
            <a:pPr>
              <a:defRPr/>
            </a:pPr>
            <a:r>
              <a:rPr lang="en-GB" sz="2400" dirty="0">
                <a:latin typeface="Arial" panose="020B0604020202020204" pitchFamily="34" charset="0"/>
                <a:cs typeface="Arial" panose="020B0604020202020204" pitchFamily="34" charset="0"/>
              </a:rPr>
              <a:t> meaning e.g. </a:t>
            </a:r>
            <a:r>
              <a:rPr lang="en-GB" sz="2400" dirty="0" err="1">
                <a:latin typeface="Arial" panose="020B0604020202020204" pitchFamily="34" charset="0"/>
                <a:cs typeface="Arial" panose="020B0604020202020204" pitchFamily="34" charset="0"/>
              </a:rPr>
              <a:t>brip</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snorb</a:t>
            </a:r>
            <a:r>
              <a:rPr lang="en-GB" sz="2400" dirty="0">
                <a:latin typeface="Arial" panose="020B0604020202020204" pitchFamily="34" charset="0"/>
                <a:cs typeface="Arial" panose="020B0604020202020204" pitchFamily="34" charset="0"/>
              </a:rPr>
              <a:t>.  They are used</a:t>
            </a:r>
          </a:p>
          <a:p>
            <a:pPr>
              <a:defRPr/>
            </a:pPr>
            <a:r>
              <a:rPr lang="en-GB" sz="2400" dirty="0">
                <a:latin typeface="Arial" panose="020B0604020202020204" pitchFamily="34" charset="0"/>
                <a:cs typeface="Arial" panose="020B0604020202020204" pitchFamily="34" charset="0"/>
              </a:rPr>
              <a:t> specifically to assess whether your child </a:t>
            </a:r>
          </a:p>
          <a:p>
            <a:pPr>
              <a:defRPr/>
            </a:pPr>
            <a:r>
              <a:rPr lang="en-GB" sz="2400" dirty="0">
                <a:latin typeface="Arial" panose="020B0604020202020204" pitchFamily="34" charset="0"/>
                <a:cs typeface="Arial" panose="020B0604020202020204" pitchFamily="34" charset="0"/>
              </a:rPr>
              <a:t>can decode a word using phonics skills and</a:t>
            </a:r>
          </a:p>
          <a:p>
            <a:pPr>
              <a:defRPr/>
            </a:pPr>
            <a:r>
              <a:rPr lang="en-GB" sz="2400" dirty="0">
                <a:latin typeface="Arial" panose="020B0604020202020204" pitchFamily="34" charset="0"/>
                <a:cs typeface="Arial" panose="020B0604020202020204" pitchFamily="34" charset="0"/>
              </a:rPr>
              <a:t> not their memory.</a:t>
            </a:r>
          </a:p>
          <a:p>
            <a:pPr>
              <a:defRPr/>
            </a:pPr>
            <a:endParaRPr lang="en-GB" sz="2400" dirty="0">
              <a:solidFill>
                <a:schemeClr val="bg2">
                  <a:lumMod val="10000"/>
                </a:schemeClr>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4189C896-1A55-285F-3817-BEBDE152FE9C}"/>
              </a:ext>
            </a:extLst>
          </p:cNvPr>
          <p:cNvPicPr>
            <a:picLocks noChangeAspect="1"/>
          </p:cNvPicPr>
          <p:nvPr/>
        </p:nvPicPr>
        <p:blipFill>
          <a:blip r:embed="rId3"/>
          <a:stretch>
            <a:fillRect/>
          </a:stretch>
        </p:blipFill>
        <p:spPr>
          <a:xfrm>
            <a:off x="7417792" y="2906100"/>
            <a:ext cx="2323385" cy="3342300"/>
          </a:xfrm>
          <a:prstGeom prst="rect">
            <a:avLst/>
          </a:prstGeom>
        </p:spPr>
      </p:pic>
      <p:pic>
        <p:nvPicPr>
          <p:cNvPr id="10" name="Picture 9">
            <a:extLst>
              <a:ext uri="{FF2B5EF4-FFF2-40B4-BE49-F238E27FC236}">
                <a16:creationId xmlns:a16="http://schemas.microsoft.com/office/drawing/2014/main" id="{3778A89C-31F4-4F80-F5D7-AD0819C4C120}"/>
              </a:ext>
            </a:extLst>
          </p:cNvPr>
          <p:cNvPicPr>
            <a:picLocks noChangeAspect="1"/>
          </p:cNvPicPr>
          <p:nvPr/>
        </p:nvPicPr>
        <p:blipFill>
          <a:blip r:embed="rId4"/>
          <a:stretch>
            <a:fillRect/>
          </a:stretch>
        </p:blipFill>
        <p:spPr>
          <a:xfrm>
            <a:off x="9741177" y="2928451"/>
            <a:ext cx="2283110" cy="3343818"/>
          </a:xfrm>
          <a:prstGeom prst="rect">
            <a:avLst/>
          </a:prstGeom>
        </p:spPr>
      </p:pic>
    </p:spTree>
    <p:extLst>
      <p:ext uri="{BB962C8B-B14F-4D97-AF65-F5344CB8AC3E}">
        <p14:creationId xmlns:p14="http://schemas.microsoft.com/office/powerpoint/2010/main" val="211797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TotalTime>
  <Words>428</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w</vt:lpstr>
      <vt:lpstr>PowerPoint Presentation</vt:lpstr>
      <vt:lpstr>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Bryan</dc:creator>
  <cp:lastModifiedBy>Jennie Matthews</cp:lastModifiedBy>
  <cp:revision>24</cp:revision>
  <dcterms:created xsi:type="dcterms:W3CDTF">2021-08-13T16:46:10Z</dcterms:created>
  <dcterms:modified xsi:type="dcterms:W3CDTF">2024-06-27T10:26:46Z</dcterms:modified>
</cp:coreProperties>
</file>