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5" r:id="rId5"/>
  </p:sldMasterIdLst>
  <p:notesMasterIdLst>
    <p:notesMasterId r:id="rId31"/>
  </p:notesMasterIdLst>
  <p:handoutMasterIdLst>
    <p:handoutMasterId r:id="rId32"/>
  </p:handoutMasterIdLst>
  <p:sldIdLst>
    <p:sldId id="256" r:id="rId6"/>
    <p:sldId id="325" r:id="rId7"/>
    <p:sldId id="327" r:id="rId8"/>
    <p:sldId id="344" r:id="rId9"/>
    <p:sldId id="340" r:id="rId10"/>
    <p:sldId id="293" r:id="rId11"/>
    <p:sldId id="337" r:id="rId12"/>
    <p:sldId id="343" r:id="rId13"/>
    <p:sldId id="301" r:id="rId14"/>
    <p:sldId id="313" r:id="rId15"/>
    <p:sldId id="311" r:id="rId16"/>
    <p:sldId id="330" r:id="rId17"/>
    <p:sldId id="339" r:id="rId18"/>
    <p:sldId id="319" r:id="rId19"/>
    <p:sldId id="346" r:id="rId20"/>
    <p:sldId id="308" r:id="rId21"/>
    <p:sldId id="331" r:id="rId22"/>
    <p:sldId id="345" r:id="rId23"/>
    <p:sldId id="314" r:id="rId24"/>
    <p:sldId id="309" r:id="rId25"/>
    <p:sldId id="332" r:id="rId26"/>
    <p:sldId id="316" r:id="rId27"/>
    <p:sldId id="342" r:id="rId28"/>
    <p:sldId id="317" r:id="rId29"/>
    <p:sldId id="334" r:id="rId30"/>
  </p:sldIdLst>
  <p:sldSz cx="9144000" cy="6858000" type="screen4x3"/>
  <p:notesSz cx="6724650" cy="9774238"/>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9">
          <p15:clr>
            <a:srgbClr val="A4A3A4"/>
          </p15:clr>
        </p15:guide>
        <p15:guide id="2" pos="211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F07B9"/>
    <a:srgbClr val="CC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BCCD2E0-F083-4E38-B068-42D4BFCB5428}" v="5" dt="2025-06-04T11:22:32.77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0" d="100"/>
          <a:sy n="60" d="100"/>
        </p:scale>
        <p:origin x="1460" y="64"/>
      </p:cViewPr>
      <p:guideLst>
        <p:guide orient="horz" pos="2160"/>
        <p:guide pos="2880"/>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3079"/>
        <p:guide pos="2118"/>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handoutMaster" Target="handoutMasters/handoutMaster1.xml"/><Relationship Id="rId37" Type="http://schemas.microsoft.com/office/2015/10/relationships/revisionInfo" Target="revisionInfo.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theme" Target="theme/theme1.xml"/><Relationship Id="rId8" Type="http://schemas.openxmlformats.org/officeDocument/2006/relationships/slide" Target="slides/slide3.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5298" name="Rectangle 2">
            <a:extLst>
              <a:ext uri="{FF2B5EF4-FFF2-40B4-BE49-F238E27FC236}">
                <a16:creationId xmlns:a16="http://schemas.microsoft.com/office/drawing/2014/main" id="{C8A1315A-86DC-425F-B28C-7A31F92F3108}"/>
              </a:ext>
            </a:extLst>
          </p:cNvPr>
          <p:cNvSpPr>
            <a:spLocks noGrp="1" noChangeArrowheads="1"/>
          </p:cNvSpPr>
          <p:nvPr>
            <p:ph type="hdr" sz="quarter"/>
          </p:nvPr>
        </p:nvSpPr>
        <p:spPr bwMode="auto">
          <a:xfrm>
            <a:off x="0" y="0"/>
            <a:ext cx="2914650" cy="488950"/>
          </a:xfrm>
          <a:prstGeom prst="rect">
            <a:avLst/>
          </a:prstGeom>
          <a:noFill/>
          <a:ln w="9525">
            <a:noFill/>
            <a:miter lim="800000"/>
            <a:headEnd/>
            <a:tailEnd/>
          </a:ln>
          <a:effectLst/>
        </p:spPr>
        <p:txBody>
          <a:bodyPr vert="horz" wrap="square" lIns="90919" tIns="45460" rIns="90919" bIns="45460" numCol="1" anchor="t" anchorCtr="0" compatLnSpc="1">
            <a:prstTxWarp prst="textNoShape">
              <a:avLst/>
            </a:prstTxWarp>
          </a:bodyPr>
          <a:lstStyle>
            <a:lvl1pPr eaLnBrk="1" hangingPunct="1">
              <a:defRPr sz="1200">
                <a:latin typeface="Arial" charset="0"/>
                <a:cs typeface="Arial" charset="0"/>
              </a:defRPr>
            </a:lvl1pPr>
          </a:lstStyle>
          <a:p>
            <a:pPr>
              <a:defRPr/>
            </a:pPr>
            <a:endParaRPr lang="en-GB">
              <a:latin typeface="Calibri" panose="020F0502020204030204" pitchFamily="34" charset="0"/>
              <a:cs typeface="Calibri" panose="020F0502020204030204" pitchFamily="34" charset="0"/>
            </a:endParaRPr>
          </a:p>
        </p:txBody>
      </p:sp>
      <p:sp>
        <p:nvSpPr>
          <p:cNvPr id="55299" name="Rectangle 3">
            <a:extLst>
              <a:ext uri="{FF2B5EF4-FFF2-40B4-BE49-F238E27FC236}">
                <a16:creationId xmlns:a16="http://schemas.microsoft.com/office/drawing/2014/main" id="{406E511D-7B4B-41AA-95BF-906C3A0B3E4A}"/>
              </a:ext>
            </a:extLst>
          </p:cNvPr>
          <p:cNvSpPr>
            <a:spLocks noGrp="1" noChangeArrowheads="1"/>
          </p:cNvSpPr>
          <p:nvPr>
            <p:ph type="dt" sz="quarter" idx="1"/>
          </p:nvPr>
        </p:nvSpPr>
        <p:spPr bwMode="auto">
          <a:xfrm>
            <a:off x="3808413" y="0"/>
            <a:ext cx="2914650" cy="488950"/>
          </a:xfrm>
          <a:prstGeom prst="rect">
            <a:avLst/>
          </a:prstGeom>
          <a:noFill/>
          <a:ln w="9525">
            <a:noFill/>
            <a:miter lim="800000"/>
            <a:headEnd/>
            <a:tailEnd/>
          </a:ln>
          <a:effectLst/>
        </p:spPr>
        <p:txBody>
          <a:bodyPr vert="horz" wrap="square" lIns="90919" tIns="45460" rIns="90919" bIns="45460" numCol="1" anchor="t" anchorCtr="0" compatLnSpc="1">
            <a:prstTxWarp prst="textNoShape">
              <a:avLst/>
            </a:prstTxWarp>
          </a:bodyPr>
          <a:lstStyle>
            <a:lvl1pPr algn="r" eaLnBrk="1" hangingPunct="1">
              <a:defRPr sz="1200">
                <a:latin typeface="Arial" charset="0"/>
                <a:cs typeface="Arial" charset="0"/>
              </a:defRPr>
            </a:lvl1pPr>
          </a:lstStyle>
          <a:p>
            <a:pPr>
              <a:defRPr/>
            </a:pPr>
            <a:endParaRPr lang="en-GB">
              <a:latin typeface="Calibri" panose="020F0502020204030204" pitchFamily="34" charset="0"/>
              <a:cs typeface="Calibri" panose="020F0502020204030204" pitchFamily="34" charset="0"/>
            </a:endParaRPr>
          </a:p>
        </p:txBody>
      </p:sp>
      <p:sp>
        <p:nvSpPr>
          <p:cNvPr id="55300" name="Rectangle 4">
            <a:extLst>
              <a:ext uri="{FF2B5EF4-FFF2-40B4-BE49-F238E27FC236}">
                <a16:creationId xmlns:a16="http://schemas.microsoft.com/office/drawing/2014/main" id="{9B27C61B-DF47-4F93-BD4F-3199F4DDB215}"/>
              </a:ext>
            </a:extLst>
          </p:cNvPr>
          <p:cNvSpPr>
            <a:spLocks noGrp="1" noChangeArrowheads="1"/>
          </p:cNvSpPr>
          <p:nvPr>
            <p:ph type="ftr" sz="quarter" idx="2"/>
          </p:nvPr>
        </p:nvSpPr>
        <p:spPr bwMode="auto">
          <a:xfrm>
            <a:off x="0" y="9283700"/>
            <a:ext cx="2914650" cy="488950"/>
          </a:xfrm>
          <a:prstGeom prst="rect">
            <a:avLst/>
          </a:prstGeom>
          <a:noFill/>
          <a:ln w="9525">
            <a:noFill/>
            <a:miter lim="800000"/>
            <a:headEnd/>
            <a:tailEnd/>
          </a:ln>
          <a:effectLst/>
        </p:spPr>
        <p:txBody>
          <a:bodyPr vert="horz" wrap="square" lIns="90919" tIns="45460" rIns="90919" bIns="45460" numCol="1" anchor="b" anchorCtr="0" compatLnSpc="1">
            <a:prstTxWarp prst="textNoShape">
              <a:avLst/>
            </a:prstTxWarp>
          </a:bodyPr>
          <a:lstStyle>
            <a:lvl1pPr eaLnBrk="1" hangingPunct="1">
              <a:defRPr sz="1200">
                <a:latin typeface="Arial" charset="0"/>
                <a:cs typeface="Arial" charset="0"/>
              </a:defRPr>
            </a:lvl1pPr>
          </a:lstStyle>
          <a:p>
            <a:pPr>
              <a:defRPr/>
            </a:pPr>
            <a:endParaRPr lang="en-GB">
              <a:latin typeface="Calibri" panose="020F0502020204030204" pitchFamily="34" charset="0"/>
              <a:cs typeface="Calibri" panose="020F0502020204030204" pitchFamily="34" charset="0"/>
            </a:endParaRPr>
          </a:p>
        </p:txBody>
      </p:sp>
      <p:sp>
        <p:nvSpPr>
          <p:cNvPr id="55301" name="Rectangle 5">
            <a:extLst>
              <a:ext uri="{FF2B5EF4-FFF2-40B4-BE49-F238E27FC236}">
                <a16:creationId xmlns:a16="http://schemas.microsoft.com/office/drawing/2014/main" id="{9CBB8C6D-E54F-49D4-A83F-1B69303DA1E7}"/>
              </a:ext>
            </a:extLst>
          </p:cNvPr>
          <p:cNvSpPr>
            <a:spLocks noGrp="1" noChangeArrowheads="1"/>
          </p:cNvSpPr>
          <p:nvPr>
            <p:ph type="sldNum" sz="quarter" idx="3"/>
          </p:nvPr>
        </p:nvSpPr>
        <p:spPr bwMode="auto">
          <a:xfrm>
            <a:off x="3808413" y="9283700"/>
            <a:ext cx="2914650" cy="488950"/>
          </a:xfrm>
          <a:prstGeom prst="rect">
            <a:avLst/>
          </a:prstGeom>
          <a:noFill/>
          <a:ln w="9525">
            <a:noFill/>
            <a:miter lim="800000"/>
            <a:headEnd/>
            <a:tailEnd/>
          </a:ln>
          <a:effectLst/>
        </p:spPr>
        <p:txBody>
          <a:bodyPr vert="horz" wrap="square" lIns="90919" tIns="45460" rIns="90919" bIns="45460" numCol="1" anchor="b" anchorCtr="0" compatLnSpc="1">
            <a:prstTxWarp prst="textNoShape">
              <a:avLst/>
            </a:prstTxWarp>
          </a:bodyPr>
          <a:lstStyle>
            <a:lvl1pPr algn="r" eaLnBrk="1" hangingPunct="1">
              <a:defRPr sz="1200"/>
            </a:lvl1pPr>
          </a:lstStyle>
          <a:p>
            <a:fld id="{4730B8A5-3A99-4632-B913-9F201DA88DE8}" type="slidenum">
              <a:rPr lang="en-GB" altLang="en-US">
                <a:latin typeface="Calibri" panose="020F0502020204030204" pitchFamily="34" charset="0"/>
                <a:cs typeface="Calibri" panose="020F0502020204030204" pitchFamily="34" charset="0"/>
              </a:rPr>
              <a:pPr/>
              <a:t>‹#›</a:t>
            </a:fld>
            <a:endParaRPr lang="en-GB" altLang="en-US">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232E96D-4126-42BE-8876-0A3403F3A8CE}"/>
              </a:ext>
            </a:extLst>
          </p:cNvPr>
          <p:cNvSpPr>
            <a:spLocks noGrp="1"/>
          </p:cNvSpPr>
          <p:nvPr>
            <p:ph type="hdr" sz="quarter"/>
          </p:nvPr>
        </p:nvSpPr>
        <p:spPr>
          <a:xfrm>
            <a:off x="0" y="0"/>
            <a:ext cx="2914650" cy="488950"/>
          </a:xfrm>
          <a:prstGeom prst="rect">
            <a:avLst/>
          </a:prstGeom>
        </p:spPr>
        <p:txBody>
          <a:bodyPr vert="horz" lIns="90919" tIns="45460" rIns="90919" bIns="45460" rtlCol="0"/>
          <a:lstStyle>
            <a:lvl1pPr algn="l" eaLnBrk="1" hangingPunct="1">
              <a:defRPr sz="1200">
                <a:latin typeface="Comic Sans MS" pitchFamily="66" charset="0"/>
                <a:cs typeface="Calibri" panose="020F0502020204030204" pitchFamily="34" charset="0"/>
              </a:defRPr>
            </a:lvl1pPr>
          </a:lstStyle>
          <a:p>
            <a:pPr>
              <a:defRPr/>
            </a:pPr>
            <a:endParaRPr lang="en-GB"/>
          </a:p>
        </p:txBody>
      </p:sp>
      <p:sp>
        <p:nvSpPr>
          <p:cNvPr id="3" name="Date Placeholder 2">
            <a:extLst>
              <a:ext uri="{FF2B5EF4-FFF2-40B4-BE49-F238E27FC236}">
                <a16:creationId xmlns:a16="http://schemas.microsoft.com/office/drawing/2014/main" id="{FEA340BA-C3B5-4DF6-BAAE-04141E03697B}"/>
              </a:ext>
            </a:extLst>
          </p:cNvPr>
          <p:cNvSpPr>
            <a:spLocks noGrp="1"/>
          </p:cNvSpPr>
          <p:nvPr>
            <p:ph type="dt" idx="1"/>
          </p:nvPr>
        </p:nvSpPr>
        <p:spPr>
          <a:xfrm>
            <a:off x="3808413" y="0"/>
            <a:ext cx="2914650" cy="488950"/>
          </a:xfrm>
          <a:prstGeom prst="rect">
            <a:avLst/>
          </a:prstGeom>
        </p:spPr>
        <p:txBody>
          <a:bodyPr vert="horz" lIns="90919" tIns="45460" rIns="90919" bIns="45460" rtlCol="0"/>
          <a:lstStyle>
            <a:lvl1pPr algn="r" eaLnBrk="1" hangingPunct="1">
              <a:defRPr sz="1200">
                <a:latin typeface="Comic Sans MS" pitchFamily="66" charset="0"/>
                <a:cs typeface="Calibri" panose="020F0502020204030204" pitchFamily="34" charset="0"/>
              </a:defRPr>
            </a:lvl1pPr>
          </a:lstStyle>
          <a:p>
            <a:pPr>
              <a:defRPr/>
            </a:pPr>
            <a:fld id="{7D74F62F-B69A-43DA-9160-68DA6C732FD1}" type="datetimeFigureOut">
              <a:rPr lang="en-US" smtClean="0"/>
              <a:pPr>
                <a:defRPr/>
              </a:pPr>
              <a:t>6/10/2025</a:t>
            </a:fld>
            <a:endParaRPr lang="en-GB"/>
          </a:p>
        </p:txBody>
      </p:sp>
      <p:sp>
        <p:nvSpPr>
          <p:cNvPr id="4" name="Slide Image Placeholder 3">
            <a:extLst>
              <a:ext uri="{FF2B5EF4-FFF2-40B4-BE49-F238E27FC236}">
                <a16:creationId xmlns:a16="http://schemas.microsoft.com/office/drawing/2014/main" id="{BB1B0427-A9B4-4017-8A75-9D35095C8EED}"/>
              </a:ext>
            </a:extLst>
          </p:cNvPr>
          <p:cNvSpPr>
            <a:spLocks noGrp="1" noRot="1" noChangeAspect="1"/>
          </p:cNvSpPr>
          <p:nvPr>
            <p:ph type="sldImg" idx="2"/>
          </p:nvPr>
        </p:nvSpPr>
        <p:spPr>
          <a:xfrm>
            <a:off x="919163" y="733425"/>
            <a:ext cx="4886325" cy="3665538"/>
          </a:xfrm>
          <a:prstGeom prst="rect">
            <a:avLst/>
          </a:prstGeom>
          <a:noFill/>
          <a:ln w="12700">
            <a:solidFill>
              <a:prstClr val="black"/>
            </a:solidFill>
          </a:ln>
        </p:spPr>
        <p:txBody>
          <a:bodyPr vert="horz" lIns="90919" tIns="45460" rIns="90919" bIns="45460" rtlCol="0" anchor="ctr"/>
          <a:lstStyle/>
          <a:p>
            <a:pPr lvl="0"/>
            <a:endParaRPr lang="en-GB" noProof="0"/>
          </a:p>
        </p:txBody>
      </p:sp>
      <p:sp>
        <p:nvSpPr>
          <p:cNvPr id="5" name="Notes Placeholder 4">
            <a:extLst>
              <a:ext uri="{FF2B5EF4-FFF2-40B4-BE49-F238E27FC236}">
                <a16:creationId xmlns:a16="http://schemas.microsoft.com/office/drawing/2014/main" id="{718AA413-CEDC-4206-976A-66B7BD5C99CE}"/>
              </a:ext>
            </a:extLst>
          </p:cNvPr>
          <p:cNvSpPr>
            <a:spLocks noGrp="1"/>
          </p:cNvSpPr>
          <p:nvPr>
            <p:ph type="body" sz="quarter" idx="3"/>
          </p:nvPr>
        </p:nvSpPr>
        <p:spPr>
          <a:xfrm>
            <a:off x="671513" y="4641850"/>
            <a:ext cx="5381625" cy="4398963"/>
          </a:xfrm>
          <a:prstGeom prst="rect">
            <a:avLst/>
          </a:prstGeom>
        </p:spPr>
        <p:txBody>
          <a:bodyPr vert="horz" lIns="90919" tIns="45460" rIns="90919" bIns="4546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CFBF632F-7CB5-4920-A611-97666E10192A}"/>
              </a:ext>
            </a:extLst>
          </p:cNvPr>
          <p:cNvSpPr>
            <a:spLocks noGrp="1"/>
          </p:cNvSpPr>
          <p:nvPr>
            <p:ph type="ftr" sz="quarter" idx="4"/>
          </p:nvPr>
        </p:nvSpPr>
        <p:spPr>
          <a:xfrm>
            <a:off x="0" y="9283700"/>
            <a:ext cx="2914650" cy="488950"/>
          </a:xfrm>
          <a:prstGeom prst="rect">
            <a:avLst/>
          </a:prstGeom>
        </p:spPr>
        <p:txBody>
          <a:bodyPr vert="horz" lIns="90919" tIns="45460" rIns="90919" bIns="45460" rtlCol="0" anchor="b"/>
          <a:lstStyle>
            <a:lvl1pPr algn="l" eaLnBrk="1" hangingPunct="1">
              <a:defRPr sz="1200">
                <a:latin typeface="Comic Sans MS" pitchFamily="66" charset="0"/>
                <a:cs typeface="Calibri" panose="020F0502020204030204" pitchFamily="34" charset="0"/>
              </a:defRPr>
            </a:lvl1pPr>
          </a:lstStyle>
          <a:p>
            <a:pPr>
              <a:defRPr/>
            </a:pPr>
            <a:endParaRPr lang="en-GB"/>
          </a:p>
        </p:txBody>
      </p:sp>
      <p:sp>
        <p:nvSpPr>
          <p:cNvPr id="7" name="Slide Number Placeholder 6">
            <a:extLst>
              <a:ext uri="{FF2B5EF4-FFF2-40B4-BE49-F238E27FC236}">
                <a16:creationId xmlns:a16="http://schemas.microsoft.com/office/drawing/2014/main" id="{1C1515AE-81F4-435E-9D96-FAEBB183550A}"/>
              </a:ext>
            </a:extLst>
          </p:cNvPr>
          <p:cNvSpPr>
            <a:spLocks noGrp="1"/>
          </p:cNvSpPr>
          <p:nvPr>
            <p:ph type="sldNum" sz="quarter" idx="5"/>
          </p:nvPr>
        </p:nvSpPr>
        <p:spPr>
          <a:xfrm>
            <a:off x="3808413" y="9283700"/>
            <a:ext cx="2914650" cy="488950"/>
          </a:xfrm>
          <a:prstGeom prst="rect">
            <a:avLst/>
          </a:prstGeom>
        </p:spPr>
        <p:txBody>
          <a:bodyPr vert="horz" wrap="square" lIns="90919" tIns="45460" rIns="90919" bIns="45460" numCol="1" anchor="b" anchorCtr="0" compatLnSpc="1">
            <a:prstTxWarp prst="textNoShape">
              <a:avLst/>
            </a:prstTxWarp>
          </a:bodyPr>
          <a:lstStyle>
            <a:lvl1pPr algn="r" eaLnBrk="1" hangingPunct="1">
              <a:defRPr sz="1200">
                <a:latin typeface="Comic Sans MS" panose="030F0702030302020204" pitchFamily="66" charset="0"/>
                <a:cs typeface="Calibri" panose="020F0502020204030204" pitchFamily="34" charset="0"/>
              </a:defRPr>
            </a:lvl1pPr>
          </a:lstStyle>
          <a:p>
            <a:fld id="{793644F5-03A8-4D5C-8F52-5FDB9384AEE0}" type="slidenum">
              <a:rPr lang="en-GB" altLang="en-US" smtClean="0"/>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a:extLst>
              <a:ext uri="{FF2B5EF4-FFF2-40B4-BE49-F238E27FC236}">
                <a16:creationId xmlns:a16="http://schemas.microsoft.com/office/drawing/2014/main" id="{EDD4C552-5A43-9EB4-258A-515654A3142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a:extLst>
              <a:ext uri="{FF2B5EF4-FFF2-40B4-BE49-F238E27FC236}">
                <a16:creationId xmlns:a16="http://schemas.microsoft.com/office/drawing/2014/main" id="{4746F258-3916-9B9C-4448-47284C8FB3B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6148" name="Slide Number Placeholder 3">
            <a:extLst>
              <a:ext uri="{FF2B5EF4-FFF2-40B4-BE49-F238E27FC236}">
                <a16:creationId xmlns:a16="http://schemas.microsoft.com/office/drawing/2014/main" id="{6D156C86-E509-184F-A712-B669504865E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38188" indent="-282575">
              <a:defRPr>
                <a:solidFill>
                  <a:schemeClr val="tx1"/>
                </a:solidFill>
                <a:latin typeface="Arial" panose="020B0604020202020204" pitchFamily="34" charset="0"/>
                <a:cs typeface="Arial" panose="020B0604020202020204" pitchFamily="34" charset="0"/>
              </a:defRPr>
            </a:lvl2pPr>
            <a:lvl3pPr marL="1135063" indent="-227013">
              <a:defRPr>
                <a:solidFill>
                  <a:schemeClr val="tx1"/>
                </a:solidFill>
                <a:latin typeface="Arial" panose="020B0604020202020204" pitchFamily="34" charset="0"/>
                <a:cs typeface="Arial" panose="020B0604020202020204" pitchFamily="34" charset="0"/>
              </a:defRPr>
            </a:lvl3pPr>
            <a:lvl4pPr marL="1590675" indent="-227013">
              <a:defRPr>
                <a:solidFill>
                  <a:schemeClr val="tx1"/>
                </a:solidFill>
                <a:latin typeface="Arial" panose="020B0604020202020204" pitchFamily="34" charset="0"/>
                <a:cs typeface="Arial" panose="020B0604020202020204" pitchFamily="34" charset="0"/>
              </a:defRPr>
            </a:lvl4pPr>
            <a:lvl5pPr marL="2044700" indent="-227013">
              <a:defRPr>
                <a:solidFill>
                  <a:schemeClr val="tx1"/>
                </a:solidFill>
                <a:latin typeface="Arial" panose="020B0604020202020204" pitchFamily="34" charset="0"/>
                <a:cs typeface="Arial" panose="020B0604020202020204" pitchFamily="34" charset="0"/>
              </a:defRPr>
            </a:lvl5pPr>
            <a:lvl6pPr marL="2501900" indent="-2270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59100" indent="-2270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16300" indent="-2270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73500" indent="-2270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558B697-85A7-452E-B81C-345BFAD5634F}" type="slidenum">
              <a:rPr lang="en-GB" altLang="en-US">
                <a:latin typeface="Comic Sans MS" panose="030F0702030302020204" pitchFamily="66" charset="0"/>
                <a:cs typeface="Calibri" panose="020F0502020204030204" pitchFamily="34" charset="0"/>
              </a:rPr>
              <a:pPr/>
              <a:t>1</a:t>
            </a:fld>
            <a:endParaRPr lang="en-GB" altLang="en-US">
              <a:latin typeface="Comic Sans MS" panose="030F0702030302020204" pitchFamily="66" charset="0"/>
              <a:cs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7BE3A88-CC98-A69F-1A2D-DA1075C18D2C}"/>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AD0842B2-3E96-FE8C-9DF6-F42AFF65430A}"/>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B503765-2888-2D86-C8EF-E64E963FD0F8}"/>
              </a:ext>
            </a:extLst>
          </p:cNvPr>
          <p:cNvSpPr>
            <a:spLocks noGrp="1"/>
          </p:cNvSpPr>
          <p:nvPr>
            <p:ph type="sldNum" sz="quarter" idx="12"/>
          </p:nvPr>
        </p:nvSpPr>
        <p:spPr/>
        <p:txBody>
          <a:bodyPr/>
          <a:lstStyle>
            <a:lvl1pPr>
              <a:defRPr/>
            </a:lvl1pPr>
          </a:lstStyle>
          <a:p>
            <a:fld id="{092CD784-6038-4E6A-865F-C9BC9B2E18DA}" type="slidenum">
              <a:rPr lang="en-GB" altLang="en-US"/>
              <a:pPr/>
              <a:t>‹#›</a:t>
            </a:fld>
            <a:endParaRPr lang="en-GB" altLang="en-US"/>
          </a:p>
        </p:txBody>
      </p:sp>
    </p:spTree>
    <p:extLst>
      <p:ext uri="{BB962C8B-B14F-4D97-AF65-F5344CB8AC3E}">
        <p14:creationId xmlns:p14="http://schemas.microsoft.com/office/powerpoint/2010/main" val="2436779606"/>
      </p:ext>
    </p:extLst>
  </p:cSld>
  <p:clrMapOvr>
    <a:masterClrMapping/>
  </p:clrMapOvr>
  <mc:AlternateContent xmlns:mc="http://schemas.openxmlformats.org/markup-compatibility/2006">
    <mc:Choice xmlns:p14="http://schemas.microsoft.com/office/powerpoint/2010/main" Requires="p14">
      <p:transition p14:dur="10" advClick="0" advTm="3000"/>
    </mc:Choice>
    <mc:Fallback>
      <p:transition advClick="0" advTm="3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6F10F63-3307-B999-10CE-1301FC1D44CB}"/>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3DA80ED7-AC2B-F096-3C3E-E590812E1322}"/>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16E4025A-48B7-C1AA-C95C-1C647128DF60}"/>
              </a:ext>
            </a:extLst>
          </p:cNvPr>
          <p:cNvSpPr>
            <a:spLocks noGrp="1"/>
          </p:cNvSpPr>
          <p:nvPr>
            <p:ph type="sldNum" sz="quarter" idx="12"/>
          </p:nvPr>
        </p:nvSpPr>
        <p:spPr/>
        <p:txBody>
          <a:bodyPr/>
          <a:lstStyle>
            <a:lvl1pPr>
              <a:defRPr/>
            </a:lvl1pPr>
          </a:lstStyle>
          <a:p>
            <a:fld id="{4C6FB2B5-CC5A-47AA-B38E-6C78CDC0A7B1}" type="slidenum">
              <a:rPr lang="en-GB" altLang="en-US"/>
              <a:pPr/>
              <a:t>‹#›</a:t>
            </a:fld>
            <a:endParaRPr lang="en-GB" altLang="en-US"/>
          </a:p>
        </p:txBody>
      </p:sp>
    </p:spTree>
    <p:extLst>
      <p:ext uri="{BB962C8B-B14F-4D97-AF65-F5344CB8AC3E}">
        <p14:creationId xmlns:p14="http://schemas.microsoft.com/office/powerpoint/2010/main" val="2269345511"/>
      </p:ext>
    </p:extLst>
  </p:cSld>
  <p:clrMapOvr>
    <a:masterClrMapping/>
  </p:clrMapOvr>
  <mc:AlternateContent xmlns:mc="http://schemas.openxmlformats.org/markup-compatibility/2006">
    <mc:Choice xmlns:p14="http://schemas.microsoft.com/office/powerpoint/2010/main" Requires="p14">
      <p:transition p14:dur="10" advClick="0" advTm="3000"/>
    </mc:Choice>
    <mc:Fallback>
      <p:transition advClick="0" advTm="3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DE1B6FE-C00F-0E84-96EA-246C76C4DFA1}"/>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FB8835E2-35CE-F841-631B-CECA75C9A35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3FA4B595-947A-8FD9-07E0-4EB6361F60A9}"/>
              </a:ext>
            </a:extLst>
          </p:cNvPr>
          <p:cNvSpPr>
            <a:spLocks noGrp="1"/>
          </p:cNvSpPr>
          <p:nvPr>
            <p:ph type="sldNum" sz="quarter" idx="12"/>
          </p:nvPr>
        </p:nvSpPr>
        <p:spPr/>
        <p:txBody>
          <a:bodyPr/>
          <a:lstStyle>
            <a:lvl1pPr>
              <a:defRPr/>
            </a:lvl1pPr>
          </a:lstStyle>
          <a:p>
            <a:fld id="{EA5E85BE-2860-43EA-89C1-15020A3D3DA2}" type="slidenum">
              <a:rPr lang="en-GB" altLang="en-US"/>
              <a:pPr/>
              <a:t>‹#›</a:t>
            </a:fld>
            <a:endParaRPr lang="en-GB" altLang="en-US"/>
          </a:p>
        </p:txBody>
      </p:sp>
    </p:spTree>
    <p:extLst>
      <p:ext uri="{BB962C8B-B14F-4D97-AF65-F5344CB8AC3E}">
        <p14:creationId xmlns:p14="http://schemas.microsoft.com/office/powerpoint/2010/main" val="787185266"/>
      </p:ext>
    </p:extLst>
  </p:cSld>
  <p:clrMapOvr>
    <a:masterClrMapping/>
  </p:clrMapOvr>
  <mc:AlternateContent xmlns:mc="http://schemas.openxmlformats.org/markup-compatibility/2006">
    <mc:Choice xmlns:p14="http://schemas.microsoft.com/office/powerpoint/2010/main" Requires="p14">
      <p:transition p14:dur="10" advClick="0" advTm="3000"/>
    </mc:Choice>
    <mc:Fallback>
      <p:transition advClick="0" advTm="3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ED4540DC-196E-A9B5-B038-0A9FDE379D94}"/>
              </a:ext>
            </a:extLst>
          </p:cNvPr>
          <p:cNvSpPr>
            <a:spLocks noGrp="1"/>
          </p:cNvSpPr>
          <p:nvPr>
            <p:ph type="dt" sz="half" idx="10"/>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FDEBCE77-B6BD-AF19-0EF2-4AB772E6322D}"/>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147AAAAF-F4D8-584C-5F34-06414F082084}"/>
              </a:ext>
            </a:extLst>
          </p:cNvPr>
          <p:cNvSpPr>
            <a:spLocks noGrp="1"/>
          </p:cNvSpPr>
          <p:nvPr>
            <p:ph type="sldNum" sz="quarter" idx="12"/>
          </p:nvPr>
        </p:nvSpPr>
        <p:spPr/>
        <p:txBody>
          <a:bodyPr/>
          <a:lstStyle>
            <a:lvl1pPr>
              <a:defRPr/>
            </a:lvl1pPr>
          </a:lstStyle>
          <a:p>
            <a:fld id="{4BBDB552-3DBC-4A8A-9DCF-0421DCB3BFDB}" type="slidenum">
              <a:rPr lang="en-GB" altLang="en-US"/>
              <a:pPr/>
              <a:t>‹#›</a:t>
            </a:fld>
            <a:endParaRPr lang="en-GB" altLang="en-US"/>
          </a:p>
        </p:txBody>
      </p:sp>
    </p:spTree>
    <p:extLst>
      <p:ext uri="{BB962C8B-B14F-4D97-AF65-F5344CB8AC3E}">
        <p14:creationId xmlns:p14="http://schemas.microsoft.com/office/powerpoint/2010/main" val="4066583883"/>
      </p:ext>
    </p:extLst>
  </p:cSld>
  <p:clrMapOvr>
    <a:masterClrMapping/>
  </p:clrMapOvr>
  <mc:AlternateContent xmlns:mc="http://schemas.openxmlformats.org/markup-compatibility/2006">
    <mc:Choice xmlns:p14="http://schemas.microsoft.com/office/powerpoint/2010/main" Requires="p14">
      <p:transition p14:dur="10" advClick="0" advTm="3000"/>
    </mc:Choice>
    <mc:Fallback>
      <p:transition advClick="0" advTm="3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59EB28A3-8A95-CE5C-814E-7EDC417CEBB3}"/>
              </a:ext>
            </a:extLst>
          </p:cNvPr>
          <p:cNvSpPr>
            <a:spLocks noGrp="1"/>
          </p:cNvSpPr>
          <p:nvPr>
            <p:ph type="dt" sz="half" idx="10"/>
          </p:nvPr>
        </p:nvSpPr>
        <p:spPr/>
        <p:txBody>
          <a:bodyPr/>
          <a:lstStyle>
            <a:lvl1pPr>
              <a:defRPr/>
            </a:lvl1pPr>
          </a:lstStyle>
          <a:p>
            <a:pPr>
              <a:defRPr/>
            </a:pPr>
            <a:endParaRPr lang="en-GB"/>
          </a:p>
        </p:txBody>
      </p:sp>
      <p:sp>
        <p:nvSpPr>
          <p:cNvPr id="8" name="Footer Placeholder 4">
            <a:extLst>
              <a:ext uri="{FF2B5EF4-FFF2-40B4-BE49-F238E27FC236}">
                <a16:creationId xmlns:a16="http://schemas.microsoft.com/office/drawing/2014/main" id="{088E2AE5-FC95-BCDA-E0FB-83BFF3C66725}"/>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C50FD90D-CAB4-0B35-9A48-AE28FA6E89AB}"/>
              </a:ext>
            </a:extLst>
          </p:cNvPr>
          <p:cNvSpPr>
            <a:spLocks noGrp="1"/>
          </p:cNvSpPr>
          <p:nvPr>
            <p:ph type="sldNum" sz="quarter" idx="12"/>
          </p:nvPr>
        </p:nvSpPr>
        <p:spPr/>
        <p:txBody>
          <a:bodyPr/>
          <a:lstStyle>
            <a:lvl1pPr>
              <a:defRPr/>
            </a:lvl1pPr>
          </a:lstStyle>
          <a:p>
            <a:fld id="{8E915550-BDA1-4118-A2DA-11483C7C199C}" type="slidenum">
              <a:rPr lang="en-GB" altLang="en-US"/>
              <a:pPr/>
              <a:t>‹#›</a:t>
            </a:fld>
            <a:endParaRPr lang="en-GB" altLang="en-US"/>
          </a:p>
        </p:txBody>
      </p:sp>
    </p:spTree>
    <p:extLst>
      <p:ext uri="{BB962C8B-B14F-4D97-AF65-F5344CB8AC3E}">
        <p14:creationId xmlns:p14="http://schemas.microsoft.com/office/powerpoint/2010/main" val="79804924"/>
      </p:ext>
    </p:extLst>
  </p:cSld>
  <p:clrMapOvr>
    <a:masterClrMapping/>
  </p:clrMapOvr>
  <mc:AlternateContent xmlns:mc="http://schemas.openxmlformats.org/markup-compatibility/2006">
    <mc:Choice xmlns:p14="http://schemas.microsoft.com/office/powerpoint/2010/main" Requires="p14">
      <p:transition p14:dur="10" advClick="0" advTm="3000"/>
    </mc:Choice>
    <mc:Fallback>
      <p:transition advClick="0" advTm="3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C354C795-2A63-558B-26AB-443E6ADE4362}"/>
              </a:ext>
            </a:extLst>
          </p:cNvPr>
          <p:cNvSpPr>
            <a:spLocks noGrp="1"/>
          </p:cNvSpPr>
          <p:nvPr>
            <p:ph type="dt" sz="half" idx="10"/>
          </p:nvPr>
        </p:nvSpPr>
        <p:spPr/>
        <p:txBody>
          <a:bodyPr/>
          <a:lstStyle>
            <a:lvl1pPr>
              <a:defRPr/>
            </a:lvl1pPr>
          </a:lstStyle>
          <a:p>
            <a:pPr>
              <a:defRPr/>
            </a:pPr>
            <a:endParaRPr lang="en-GB"/>
          </a:p>
        </p:txBody>
      </p:sp>
      <p:sp>
        <p:nvSpPr>
          <p:cNvPr id="4" name="Footer Placeholder 4">
            <a:extLst>
              <a:ext uri="{FF2B5EF4-FFF2-40B4-BE49-F238E27FC236}">
                <a16:creationId xmlns:a16="http://schemas.microsoft.com/office/drawing/2014/main" id="{1EDD4E99-4F4B-DEEB-5C3C-059BB3F44588}"/>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143CB562-1538-D1E1-01C0-D5BA3251860F}"/>
              </a:ext>
            </a:extLst>
          </p:cNvPr>
          <p:cNvSpPr>
            <a:spLocks noGrp="1"/>
          </p:cNvSpPr>
          <p:nvPr>
            <p:ph type="sldNum" sz="quarter" idx="12"/>
          </p:nvPr>
        </p:nvSpPr>
        <p:spPr/>
        <p:txBody>
          <a:bodyPr/>
          <a:lstStyle>
            <a:lvl1pPr>
              <a:defRPr/>
            </a:lvl1pPr>
          </a:lstStyle>
          <a:p>
            <a:fld id="{37060B21-FADD-4C86-A81E-AF414F587914}" type="slidenum">
              <a:rPr lang="en-GB" altLang="en-US"/>
              <a:pPr/>
              <a:t>‹#›</a:t>
            </a:fld>
            <a:endParaRPr lang="en-GB" altLang="en-US"/>
          </a:p>
        </p:txBody>
      </p:sp>
    </p:spTree>
    <p:extLst>
      <p:ext uri="{BB962C8B-B14F-4D97-AF65-F5344CB8AC3E}">
        <p14:creationId xmlns:p14="http://schemas.microsoft.com/office/powerpoint/2010/main" val="2920763672"/>
      </p:ext>
    </p:extLst>
  </p:cSld>
  <p:clrMapOvr>
    <a:masterClrMapping/>
  </p:clrMapOvr>
  <mc:AlternateContent xmlns:mc="http://schemas.openxmlformats.org/markup-compatibility/2006">
    <mc:Choice xmlns:p14="http://schemas.microsoft.com/office/powerpoint/2010/main" Requires="p14">
      <p:transition p14:dur="10" advClick="0" advTm="3000"/>
    </mc:Choice>
    <mc:Fallback>
      <p:transition advClick="0" advTm="3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2" descr="Burlish Park Primary School">
            <a:extLst>
              <a:ext uri="{FF2B5EF4-FFF2-40B4-BE49-F238E27FC236}">
                <a16:creationId xmlns:a16="http://schemas.microsoft.com/office/drawing/2014/main" id="{96E84C85-732B-64BE-7727-8C7883C692F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l="-2235" t="-63588" r="86963" b="8151"/>
          <a:stretch>
            <a:fillRect/>
          </a:stretch>
        </p:blipFill>
        <p:spPr bwMode="auto">
          <a:xfrm>
            <a:off x="7524750" y="-792163"/>
            <a:ext cx="1619250" cy="1917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7D89A3A2-2982-B88F-F6EC-204B7CBC217A}"/>
              </a:ext>
            </a:extLst>
          </p:cNvPr>
          <p:cNvSpPr/>
          <p:nvPr userDrawn="1"/>
        </p:nvSpPr>
        <p:spPr>
          <a:xfrm>
            <a:off x="0" y="0"/>
            <a:ext cx="7885113" cy="1125538"/>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 name="Date Placeholder 1">
            <a:extLst>
              <a:ext uri="{FF2B5EF4-FFF2-40B4-BE49-F238E27FC236}">
                <a16:creationId xmlns:a16="http://schemas.microsoft.com/office/drawing/2014/main" id="{8301CCBD-DC06-D7DF-3BB6-68A47A0E0819}"/>
              </a:ext>
            </a:extLst>
          </p:cNvPr>
          <p:cNvSpPr>
            <a:spLocks noGrp="1"/>
          </p:cNvSpPr>
          <p:nvPr>
            <p:ph type="dt" sz="half" idx="10"/>
          </p:nvPr>
        </p:nvSpPr>
        <p:spPr/>
        <p:txBody>
          <a:bodyPr/>
          <a:lstStyle>
            <a:lvl1pPr>
              <a:defRPr/>
            </a:lvl1pPr>
          </a:lstStyle>
          <a:p>
            <a:pPr>
              <a:defRPr/>
            </a:pPr>
            <a:endParaRPr lang="en-GB"/>
          </a:p>
        </p:txBody>
      </p:sp>
      <p:sp>
        <p:nvSpPr>
          <p:cNvPr id="5" name="Footer Placeholder 2">
            <a:extLst>
              <a:ext uri="{FF2B5EF4-FFF2-40B4-BE49-F238E27FC236}">
                <a16:creationId xmlns:a16="http://schemas.microsoft.com/office/drawing/2014/main" id="{644159C4-B6B1-056E-2EB6-DBE5428E6D72}"/>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3">
            <a:extLst>
              <a:ext uri="{FF2B5EF4-FFF2-40B4-BE49-F238E27FC236}">
                <a16:creationId xmlns:a16="http://schemas.microsoft.com/office/drawing/2014/main" id="{53AD380F-7D3B-423E-19EE-41C4A5932B4F}"/>
              </a:ext>
            </a:extLst>
          </p:cNvPr>
          <p:cNvSpPr>
            <a:spLocks noGrp="1"/>
          </p:cNvSpPr>
          <p:nvPr>
            <p:ph type="sldNum" sz="quarter" idx="12"/>
          </p:nvPr>
        </p:nvSpPr>
        <p:spPr/>
        <p:txBody>
          <a:bodyPr/>
          <a:lstStyle>
            <a:lvl1pPr>
              <a:defRPr/>
            </a:lvl1pPr>
          </a:lstStyle>
          <a:p>
            <a:fld id="{835402A7-BAC7-4380-9AEB-2DFBC75D2D2E}" type="slidenum">
              <a:rPr lang="en-GB" altLang="en-US"/>
              <a:pPr/>
              <a:t>‹#›</a:t>
            </a:fld>
            <a:endParaRPr lang="en-GB" altLang="en-US"/>
          </a:p>
        </p:txBody>
      </p:sp>
    </p:spTree>
    <p:extLst>
      <p:ext uri="{BB962C8B-B14F-4D97-AF65-F5344CB8AC3E}">
        <p14:creationId xmlns:p14="http://schemas.microsoft.com/office/powerpoint/2010/main" val="1093860549"/>
      </p:ext>
    </p:extLst>
  </p:cSld>
  <p:clrMapOvr>
    <a:masterClrMapping/>
  </p:clrMapOvr>
  <mc:AlternateContent xmlns:mc="http://schemas.openxmlformats.org/markup-compatibility/2006">
    <mc:Choice xmlns:p14="http://schemas.microsoft.com/office/powerpoint/2010/main" Requires="p14">
      <p:transition p14:dur="10" advClick="0" advTm="3000"/>
    </mc:Choice>
    <mc:Fallback>
      <p:transition advClick="0" advTm="3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2DD45C1E-D70E-0F08-B20F-315C67B960F1}"/>
              </a:ext>
            </a:extLst>
          </p:cNvPr>
          <p:cNvSpPr>
            <a:spLocks noGrp="1"/>
          </p:cNvSpPr>
          <p:nvPr>
            <p:ph type="dt" sz="half" idx="10"/>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28ABD90A-21E6-4671-C5B2-26B81B349B87}"/>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8D0367D5-F94A-3BC1-6EDE-6860593232B2}"/>
              </a:ext>
            </a:extLst>
          </p:cNvPr>
          <p:cNvSpPr>
            <a:spLocks noGrp="1"/>
          </p:cNvSpPr>
          <p:nvPr>
            <p:ph type="sldNum" sz="quarter" idx="12"/>
          </p:nvPr>
        </p:nvSpPr>
        <p:spPr/>
        <p:txBody>
          <a:bodyPr/>
          <a:lstStyle>
            <a:lvl1pPr>
              <a:defRPr/>
            </a:lvl1pPr>
          </a:lstStyle>
          <a:p>
            <a:fld id="{5B1F8E65-9BAD-41B7-A93D-EDB71760B1FF}" type="slidenum">
              <a:rPr lang="en-GB" altLang="en-US"/>
              <a:pPr/>
              <a:t>‹#›</a:t>
            </a:fld>
            <a:endParaRPr lang="en-GB" altLang="en-US"/>
          </a:p>
        </p:txBody>
      </p:sp>
    </p:spTree>
    <p:extLst>
      <p:ext uri="{BB962C8B-B14F-4D97-AF65-F5344CB8AC3E}">
        <p14:creationId xmlns:p14="http://schemas.microsoft.com/office/powerpoint/2010/main" val="215245217"/>
      </p:ext>
    </p:extLst>
  </p:cSld>
  <p:clrMapOvr>
    <a:masterClrMapping/>
  </p:clrMapOvr>
  <mc:AlternateContent xmlns:mc="http://schemas.openxmlformats.org/markup-compatibility/2006">
    <mc:Choice xmlns:p14="http://schemas.microsoft.com/office/powerpoint/2010/main" Requires="p14">
      <p:transition p14:dur="10" advClick="0" advTm="3000"/>
    </mc:Choice>
    <mc:Fallback>
      <p:transition advClick="0" advTm="3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3F07011B-CB66-A2F6-A89F-513F24EF2356}"/>
              </a:ext>
            </a:extLst>
          </p:cNvPr>
          <p:cNvSpPr>
            <a:spLocks noGrp="1"/>
          </p:cNvSpPr>
          <p:nvPr>
            <p:ph type="dt" sz="half" idx="10"/>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4C6EBBBF-993D-4BC8-E274-B5646D4DE2F1}"/>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C930B4C5-4C1A-3B2B-0C08-CF6198C37B39}"/>
              </a:ext>
            </a:extLst>
          </p:cNvPr>
          <p:cNvSpPr>
            <a:spLocks noGrp="1"/>
          </p:cNvSpPr>
          <p:nvPr>
            <p:ph type="sldNum" sz="quarter" idx="12"/>
          </p:nvPr>
        </p:nvSpPr>
        <p:spPr/>
        <p:txBody>
          <a:bodyPr/>
          <a:lstStyle>
            <a:lvl1pPr>
              <a:defRPr/>
            </a:lvl1pPr>
          </a:lstStyle>
          <a:p>
            <a:fld id="{564CB6BC-5923-481A-BCC4-3BDA7798FC56}" type="slidenum">
              <a:rPr lang="en-GB" altLang="en-US"/>
              <a:pPr/>
              <a:t>‹#›</a:t>
            </a:fld>
            <a:endParaRPr lang="en-GB" altLang="en-US"/>
          </a:p>
        </p:txBody>
      </p:sp>
    </p:spTree>
    <p:extLst>
      <p:ext uri="{BB962C8B-B14F-4D97-AF65-F5344CB8AC3E}">
        <p14:creationId xmlns:p14="http://schemas.microsoft.com/office/powerpoint/2010/main" val="224933164"/>
      </p:ext>
    </p:extLst>
  </p:cSld>
  <p:clrMapOvr>
    <a:masterClrMapping/>
  </p:clrMapOvr>
  <mc:AlternateContent xmlns:mc="http://schemas.openxmlformats.org/markup-compatibility/2006">
    <mc:Choice xmlns:p14="http://schemas.microsoft.com/office/powerpoint/2010/main" Requires="p14">
      <p:transition p14:dur="10" advClick="0" advTm="3000"/>
    </mc:Choice>
    <mc:Fallback>
      <p:transition advClick="0" advTm="3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F90B7B-9F4E-ECD7-036F-E7DA0999537C}"/>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F0AEEE14-70E5-B43D-FF80-04529AAB1C8B}"/>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B485006F-23BC-C265-4EF4-1FCE63834615}"/>
              </a:ext>
            </a:extLst>
          </p:cNvPr>
          <p:cNvSpPr>
            <a:spLocks noGrp="1"/>
          </p:cNvSpPr>
          <p:nvPr>
            <p:ph type="sldNum" sz="quarter" idx="12"/>
          </p:nvPr>
        </p:nvSpPr>
        <p:spPr/>
        <p:txBody>
          <a:bodyPr/>
          <a:lstStyle>
            <a:lvl1pPr>
              <a:defRPr/>
            </a:lvl1pPr>
          </a:lstStyle>
          <a:p>
            <a:fld id="{5EA67049-75BB-4470-AC42-04CEB800F1B8}" type="slidenum">
              <a:rPr lang="en-GB" altLang="en-US"/>
              <a:pPr/>
              <a:t>‹#›</a:t>
            </a:fld>
            <a:endParaRPr lang="en-GB" altLang="en-US"/>
          </a:p>
        </p:txBody>
      </p:sp>
    </p:spTree>
    <p:extLst>
      <p:ext uri="{BB962C8B-B14F-4D97-AF65-F5344CB8AC3E}">
        <p14:creationId xmlns:p14="http://schemas.microsoft.com/office/powerpoint/2010/main" val="3488470288"/>
      </p:ext>
    </p:extLst>
  </p:cSld>
  <p:clrMapOvr>
    <a:masterClrMapping/>
  </p:clrMapOvr>
  <mc:AlternateContent xmlns:mc="http://schemas.openxmlformats.org/markup-compatibility/2006">
    <mc:Choice xmlns:p14="http://schemas.microsoft.com/office/powerpoint/2010/main" Requires="p14">
      <p:transition p14:dur="10" advClick="0" advTm="3000"/>
    </mc:Choice>
    <mc:Fallback>
      <p:transition advClick="0" advTm="3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4A7C9AC-D9E1-A74C-DC44-C24CA58F7325}"/>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0B2B971A-FCF5-7357-C6C7-899671EA1440}"/>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B5BC80AB-97BC-4361-7FDE-1E121021144C}"/>
              </a:ext>
            </a:extLst>
          </p:cNvPr>
          <p:cNvSpPr>
            <a:spLocks noGrp="1"/>
          </p:cNvSpPr>
          <p:nvPr>
            <p:ph type="sldNum" sz="quarter" idx="12"/>
          </p:nvPr>
        </p:nvSpPr>
        <p:spPr/>
        <p:txBody>
          <a:bodyPr/>
          <a:lstStyle>
            <a:lvl1pPr>
              <a:defRPr/>
            </a:lvl1pPr>
          </a:lstStyle>
          <a:p>
            <a:fld id="{6351533C-E15D-4C61-BD74-A440EE17B705}" type="slidenum">
              <a:rPr lang="en-GB" altLang="en-US"/>
              <a:pPr/>
              <a:t>‹#›</a:t>
            </a:fld>
            <a:endParaRPr lang="en-GB" altLang="en-US"/>
          </a:p>
        </p:txBody>
      </p:sp>
    </p:spTree>
    <p:extLst>
      <p:ext uri="{BB962C8B-B14F-4D97-AF65-F5344CB8AC3E}">
        <p14:creationId xmlns:p14="http://schemas.microsoft.com/office/powerpoint/2010/main" val="2222451434"/>
      </p:ext>
    </p:extLst>
  </p:cSld>
  <p:clrMapOvr>
    <a:masterClrMapping/>
  </p:clrMapOvr>
  <mc:AlternateContent xmlns:mc="http://schemas.openxmlformats.org/markup-compatibility/2006">
    <mc:Choice xmlns:p14="http://schemas.microsoft.com/office/powerpoint/2010/main" Requires="p14">
      <p:transition p14:dur="10" advClick="0" advTm="3000"/>
    </mc:Choice>
    <mc:Fallback>
      <p:transition advClick="0" advTm="3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6BA992B9-6BE9-9012-7344-F4E8C01E2B99}"/>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45F79D6F-3934-FC75-EA77-F2D0D6E72267}"/>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A0F50AF8-3E90-47FC-BD63-7B4515993687}"/>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Calibri" panose="020F0502020204030204" pitchFamily="34" charset="0"/>
                <a:cs typeface="Calibri" panose="020F0502020204030204" pitchFamily="34" charset="0"/>
              </a:defRPr>
            </a:lvl1pPr>
          </a:lstStyle>
          <a:p>
            <a:pPr>
              <a:defRPr/>
            </a:pPr>
            <a:endParaRPr lang="en-GB"/>
          </a:p>
        </p:txBody>
      </p:sp>
      <p:sp>
        <p:nvSpPr>
          <p:cNvPr id="5" name="Footer Placeholder 4">
            <a:extLst>
              <a:ext uri="{FF2B5EF4-FFF2-40B4-BE49-F238E27FC236}">
                <a16:creationId xmlns:a16="http://schemas.microsoft.com/office/drawing/2014/main" id="{4A9F21D8-B353-4A40-915F-FC0149D72DEC}"/>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Calibri" panose="020F0502020204030204" pitchFamily="34" charset="0"/>
                <a:cs typeface="Calibri" panose="020F0502020204030204" pitchFamily="34" charset="0"/>
              </a:defRPr>
            </a:lvl1pPr>
          </a:lstStyle>
          <a:p>
            <a:pPr>
              <a:defRPr/>
            </a:pPr>
            <a:endParaRPr lang="en-GB"/>
          </a:p>
        </p:txBody>
      </p:sp>
      <p:sp>
        <p:nvSpPr>
          <p:cNvPr id="6" name="Slide Number Placeholder 5">
            <a:extLst>
              <a:ext uri="{FF2B5EF4-FFF2-40B4-BE49-F238E27FC236}">
                <a16:creationId xmlns:a16="http://schemas.microsoft.com/office/drawing/2014/main" id="{BA16B9A3-5743-4902-821A-D74B5F894D1F}"/>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anose="020F0502020204030204" pitchFamily="34" charset="0"/>
                <a:cs typeface="Calibri" panose="020F0502020204030204" pitchFamily="34" charset="0"/>
              </a:defRPr>
            </a:lvl1pPr>
          </a:lstStyle>
          <a:p>
            <a:fld id="{49638371-6AA0-495A-A26F-A0E3BB52572A}" type="slidenum">
              <a:rPr lang="en-GB" altLang="en-US" smtClean="0"/>
              <a:pPr/>
              <a:t>‹#›</a:t>
            </a:fld>
            <a:endParaRPr lang="en-GB" altLang="en-US"/>
          </a:p>
        </p:txBody>
      </p:sp>
    </p:spTree>
  </p:cSld>
  <p:clrMap bg1="lt1" tx1="dk1" bg2="lt2" tx2="dk2" accent1="accent1" accent2="accent2" accent3="accent3" accent4="accent4" accent5="accent5" accent6="accent6" hlink="hlink" folHlink="folHlink"/>
  <p:sldLayoutIdLst>
    <p:sldLayoutId id="2147484188" r:id="rId1"/>
    <p:sldLayoutId id="2147484189" r:id="rId2"/>
    <p:sldLayoutId id="2147484190" r:id="rId3"/>
    <p:sldLayoutId id="2147484191" r:id="rId4"/>
    <p:sldLayoutId id="2147484192" r:id="rId5"/>
    <p:sldLayoutId id="2147484193" r:id="rId6"/>
    <p:sldLayoutId id="2147484198" r:id="rId7"/>
    <p:sldLayoutId id="2147484194" r:id="rId8"/>
    <p:sldLayoutId id="2147484195" r:id="rId9"/>
    <p:sldLayoutId id="2147484196" r:id="rId10"/>
    <p:sldLayoutId id="2147484197" r:id="rId11"/>
  </p:sldLayoutIdLst>
  <mc:AlternateContent xmlns:mc="http://schemas.openxmlformats.org/markup-compatibility/2006">
    <mc:Choice xmlns:p14="http://schemas.microsoft.com/office/powerpoint/2010/main" Requires="p14">
      <p:transition p14:dur="10" advClick="0" advTm="3000"/>
    </mc:Choice>
    <mc:Fallback>
      <p:transition advClick="0" advTm="3000"/>
    </mc:Fallback>
  </mc:AlternateConten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5.jpeg"/><Relationship Id="rId2" Type="http://schemas.openxmlformats.org/officeDocument/2006/relationships/hyperlink" Target="http://www.google.co.uk/url?sa=i&amp;rct=j&amp;q=&amp;esrc=s&amp;frm=1&amp;source=images&amp;cd=&amp;ved=0CAcQjRxqFQoTCLaMlOO1ksYCFcGgFAodXXwAJw&amp;url=http://www.beechhillschool.co.uk/site/?page_id%3D429&amp;ei=qCV_VbaYOcHBUt34gbgC&amp;bvm=bv.95515949,d.d24&amp;psig=AFQjCNHy4KFbCUnc6CtBhAqEEh9gjvhZQw&amp;ust=1434482368933751" TargetMode="External"/><Relationship Id="rId1" Type="http://schemas.openxmlformats.org/officeDocument/2006/relationships/slideLayout" Target="../slideLayouts/slideLayout7.xml"/><Relationship Id="rId6" Type="http://schemas.openxmlformats.org/officeDocument/2006/relationships/hyperlink" Target="http://www.google.co.uk/url?sa=i&amp;rct=j&amp;q=&amp;esrc=s&amp;frm=1&amp;source=images&amp;cd=&amp;cad=rja&amp;uact=8&amp;ved=0CAcQjRxqFQoTCLy1urG2ksYCFUa4FAodUGMARw&amp;url=http://www.ciao.co.uk/Read_Write_Inc_Green_Word_Cards_Gill_Munton__8132684&amp;ei=TSZ_VfzaCMbwUtDGgbgE&amp;bvm=bv.95515949,d.d24&amp;psig=AFQjCNFXV-3_YfAWP6d_3MQqEsX2SyyNQQ&amp;ust=1434482527859539" TargetMode="External"/><Relationship Id="rId5" Type="http://schemas.openxmlformats.org/officeDocument/2006/relationships/image" Target="../media/image4.jpeg"/><Relationship Id="rId4" Type="http://schemas.openxmlformats.org/officeDocument/2006/relationships/hyperlink" Target="https://www.waterstones.com/book/read-write-inc-sound-picture-frieze/gill-munton/9780198460398"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vimeo.com/1074631531" TargetMode="Externa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hyperlink" Target="https://www.food.gov.uk/sites/default/files/media/document/Early%20Years%20Choking%20Hazards%20Table_English.pdf"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2" Type="http://schemas.openxmlformats.org/officeDocument/2006/relationships/hyperlink" Target="https://www.food.gov.uk/sites/default/files/media/document/Early%20Years%20Choking%20Hazards%20Table_English.pdf" TargetMode="Externa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hyperlink" Target="https://www.worcestershire.gov.uk/council-services/schools-education-and-learning/free-school-meals/apply-free-school-meals" TargetMode="Externa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hyperlink" Target="https://www.burlishpark.co.uk/parents-and-carers/uniform/" TargetMode="Externa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hyperlink" Target="https://www.burlishpark.co.uk/parentpay-2/" TargetMode="Externa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hyperlink" Target="https://youtu.be/HJSfZRtUMXk"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D6F313C3-0651-4C67-A3EB-3CC54D7587E8}"/>
              </a:ext>
            </a:extLst>
          </p:cNvPr>
          <p:cNvSpPr>
            <a:spLocks noGrp="1" noChangeArrowheads="1"/>
          </p:cNvSpPr>
          <p:nvPr>
            <p:ph type="ctrTitle" idx="4294967295"/>
          </p:nvPr>
        </p:nvSpPr>
        <p:spPr>
          <a:xfrm>
            <a:off x="0" y="1412874"/>
            <a:ext cx="9144000" cy="5338799"/>
          </a:xfrm>
          <a:effectLst>
            <a:outerShdw dist="45791" dir="2021404" algn="ctr" rotWithShape="0">
              <a:schemeClr val="bg2"/>
            </a:outerShdw>
          </a:effectLst>
        </p:spPr>
        <p:txBody>
          <a:bodyPr rtlCol="0">
            <a:normAutofit fontScale="90000"/>
          </a:bodyPr>
          <a:lstStyle/>
          <a:p>
            <a:pPr algn="l" rtl="0">
              <a:buNone/>
            </a:pPr>
            <a:br>
              <a:rPr lang="en-GB" sz="2700" b="1">
                <a:solidFill>
                  <a:schemeClr val="hlink"/>
                </a:solidFill>
                <a:effectLst>
                  <a:outerShdw blurRad="38100" dist="38100" dir="2700000" algn="tl">
                    <a:srgbClr val="C0C0C0"/>
                  </a:outerShdw>
                </a:effectLst>
              </a:rPr>
            </a:br>
            <a:br>
              <a:rPr lang="en-GB" sz="2700" b="1">
                <a:solidFill>
                  <a:schemeClr val="hlink"/>
                </a:solidFill>
                <a:effectLst>
                  <a:outerShdw blurRad="38100" dist="38100" dir="2700000" algn="tl">
                    <a:srgbClr val="C0C0C0"/>
                  </a:outerShdw>
                </a:effectLst>
              </a:rPr>
            </a:br>
            <a:br>
              <a:rPr lang="en-GB" sz="2700" b="1">
                <a:solidFill>
                  <a:schemeClr val="hlink"/>
                </a:solidFill>
                <a:effectLst>
                  <a:outerShdw blurRad="38100" dist="38100" dir="2700000" algn="tl">
                    <a:srgbClr val="C0C0C0"/>
                  </a:outerShdw>
                </a:effectLst>
              </a:rPr>
            </a:br>
            <a:br>
              <a:rPr lang="en-GB" sz="2700" b="1">
                <a:solidFill>
                  <a:schemeClr val="hlink"/>
                </a:solidFill>
                <a:effectLst>
                  <a:outerShdw blurRad="38100" dist="38100" dir="2700000" algn="tl">
                    <a:srgbClr val="C0C0C0"/>
                  </a:outerShdw>
                </a:effectLst>
              </a:rPr>
            </a:br>
            <a:r>
              <a:rPr lang="en-GB" sz="2700" b="1">
                <a:solidFill>
                  <a:schemeClr val="hlink"/>
                </a:solidFill>
                <a:effectLst>
                  <a:outerShdw blurRad="38100" dist="38100" dir="2700000" algn="tl">
                    <a:srgbClr val="C0C0C0"/>
                  </a:outerShdw>
                </a:effectLst>
              </a:rPr>
              <a:t>Welcome to  Burlish Park Primary</a:t>
            </a:r>
            <a:br>
              <a:rPr lang="en-GB" sz="2700" b="1">
                <a:solidFill>
                  <a:schemeClr val="hlink"/>
                </a:solidFill>
                <a:effectLst>
                  <a:outerShdw blurRad="38100" dist="38100" dir="2700000" algn="tl">
                    <a:srgbClr val="C0C0C0"/>
                  </a:outerShdw>
                </a:effectLst>
              </a:rPr>
            </a:br>
            <a:br>
              <a:rPr lang="en-GB" sz="2000" b="1">
                <a:solidFill>
                  <a:schemeClr val="hlink"/>
                </a:solidFill>
                <a:effectLst>
                  <a:outerShdw blurRad="38100" dist="38100" dir="2700000" algn="tl">
                    <a:srgbClr val="C0C0C0"/>
                  </a:outerShdw>
                </a:effectLst>
              </a:rPr>
            </a:br>
            <a:r>
              <a:rPr lang="en-US" sz="2000" b="0" i="0">
                <a:solidFill>
                  <a:srgbClr val="212121"/>
                </a:solidFill>
                <a:effectLst/>
                <a:latin typeface="Calibri" panose="020F0502020204030204" pitchFamily="34" charset="0"/>
              </a:rPr>
              <a:t>Burlish Park Primary School is proud to be a part of The Rivers C of E Academy Trust. </a:t>
            </a:r>
            <a:br>
              <a:rPr lang="en-US" sz="2000" b="0" i="0">
                <a:solidFill>
                  <a:srgbClr val="212121"/>
                </a:solidFill>
                <a:effectLst/>
                <a:latin typeface="Calibri" panose="020F0502020204030204" pitchFamily="34" charset="0"/>
              </a:rPr>
            </a:br>
            <a:br>
              <a:rPr lang="en-US" sz="2000" b="0" i="0">
                <a:solidFill>
                  <a:srgbClr val="212121"/>
                </a:solidFill>
                <a:effectLst/>
                <a:latin typeface="Calibri" panose="020F0502020204030204" pitchFamily="34" charset="0"/>
              </a:rPr>
            </a:br>
            <a:r>
              <a:rPr lang="en-US" sz="2000" b="1" i="0">
                <a:solidFill>
                  <a:srgbClr val="212121"/>
                </a:solidFill>
                <a:effectLst/>
                <a:latin typeface="Calibri" panose="020F0502020204030204" pitchFamily="34" charset="0"/>
              </a:rPr>
              <a:t>An extraordinary education for every pupil. </a:t>
            </a:r>
            <a:br>
              <a:rPr lang="en-US" sz="2000" b="1" i="0">
                <a:solidFill>
                  <a:srgbClr val="212121"/>
                </a:solidFill>
                <a:effectLst/>
                <a:latin typeface="Calibri" panose="020F0502020204030204" pitchFamily="34" charset="0"/>
              </a:rPr>
            </a:br>
            <a:br>
              <a:rPr lang="en-US" sz="2000" b="0" i="0">
                <a:solidFill>
                  <a:srgbClr val="212121"/>
                </a:solidFill>
                <a:effectLst/>
                <a:latin typeface="Calibri" panose="020F0502020204030204" pitchFamily="34" charset="0"/>
              </a:rPr>
            </a:br>
            <a:r>
              <a:rPr lang="en-US" sz="2000" b="1" i="0">
                <a:solidFill>
                  <a:srgbClr val="212121"/>
                </a:solidFill>
                <a:effectLst/>
                <a:latin typeface="Calibri" panose="020F0502020204030204" pitchFamily="34" charset="0"/>
              </a:rPr>
              <a:t>OUR MISSION</a:t>
            </a:r>
            <a:br>
              <a:rPr lang="en-US" sz="2000" b="0" i="0">
                <a:solidFill>
                  <a:srgbClr val="212121"/>
                </a:solidFill>
                <a:effectLst/>
                <a:latin typeface="Calibri" panose="020F0502020204030204" pitchFamily="34" charset="0"/>
              </a:rPr>
            </a:br>
            <a:r>
              <a:rPr lang="en-US" sz="2000" b="0" i="0">
                <a:solidFill>
                  <a:srgbClr val="212121"/>
                </a:solidFill>
                <a:effectLst/>
                <a:latin typeface="Calibri" panose="020F0502020204030204" pitchFamily="34" charset="0"/>
              </a:rPr>
              <a:t>Extraordinary education, extraordinary people, extraordinary futures.</a:t>
            </a:r>
            <a:br>
              <a:rPr lang="en-US" sz="2000" b="0" i="0">
                <a:solidFill>
                  <a:srgbClr val="212121"/>
                </a:solidFill>
                <a:effectLst/>
                <a:latin typeface="Calibri" panose="020F0502020204030204" pitchFamily="34" charset="0"/>
              </a:rPr>
            </a:br>
            <a:br>
              <a:rPr lang="en-US" sz="2000" b="0" i="0">
                <a:solidFill>
                  <a:srgbClr val="212121"/>
                </a:solidFill>
                <a:effectLst/>
                <a:latin typeface="Calibri" panose="020F0502020204030204" pitchFamily="34" charset="0"/>
              </a:rPr>
            </a:br>
            <a:r>
              <a:rPr lang="en-US" sz="2000" b="1" i="0">
                <a:solidFill>
                  <a:srgbClr val="212121"/>
                </a:solidFill>
                <a:effectLst/>
                <a:latin typeface="Calibri" panose="020F0502020204030204" pitchFamily="34" charset="0"/>
              </a:rPr>
              <a:t>OUR VISION</a:t>
            </a:r>
            <a:br>
              <a:rPr lang="en-US" sz="2000" b="0" i="0">
                <a:solidFill>
                  <a:srgbClr val="212121"/>
                </a:solidFill>
                <a:effectLst/>
                <a:latin typeface="Calibri" panose="020F0502020204030204" pitchFamily="34" charset="0"/>
              </a:rPr>
            </a:br>
            <a:r>
              <a:rPr lang="en-US" sz="2000" b="0" i="0">
                <a:solidFill>
                  <a:srgbClr val="212121"/>
                </a:solidFill>
                <a:effectLst/>
                <a:latin typeface="Calibri" panose="020F0502020204030204" pitchFamily="34" charset="0"/>
              </a:rPr>
              <a:t>Through an </a:t>
            </a:r>
            <a:r>
              <a:rPr lang="en-US" sz="2000" b="1" i="0">
                <a:solidFill>
                  <a:srgbClr val="212121"/>
                </a:solidFill>
                <a:effectLst/>
                <a:latin typeface="Calibri" panose="020F0502020204030204" pitchFamily="34" charset="0"/>
              </a:rPr>
              <a:t>extraordinary education</a:t>
            </a:r>
            <a:r>
              <a:rPr lang="en-US" sz="2000" b="0" i="0">
                <a:solidFill>
                  <a:srgbClr val="212121"/>
                </a:solidFill>
                <a:effectLst/>
                <a:latin typeface="Calibri" panose="020F0502020204030204" pitchFamily="34" charset="0"/>
              </a:rPr>
              <a:t>, we empower pupils to be life-long learners and see their limitless potential. Respectful relationships and an unwavering focus on discovering talents and interests, enable pupils to flourish and be </a:t>
            </a:r>
            <a:r>
              <a:rPr lang="en-US" sz="2000" b="1" i="0">
                <a:solidFill>
                  <a:srgbClr val="212121"/>
                </a:solidFill>
                <a:effectLst/>
                <a:latin typeface="Calibri" panose="020F0502020204030204" pitchFamily="34" charset="0"/>
              </a:rPr>
              <a:t>extraordinary people</a:t>
            </a:r>
            <a:r>
              <a:rPr lang="en-US" sz="2000" b="0" i="0">
                <a:solidFill>
                  <a:srgbClr val="212121"/>
                </a:solidFill>
                <a:effectLst/>
                <a:latin typeface="Calibri" panose="020F0502020204030204" pitchFamily="34" charset="0"/>
              </a:rPr>
              <a:t>. Together, we spark aspiration and drive achievement, so that pupils contribute positively to society and to their </a:t>
            </a:r>
            <a:r>
              <a:rPr lang="en-US" sz="2000" b="1" i="0">
                <a:solidFill>
                  <a:srgbClr val="212121"/>
                </a:solidFill>
                <a:effectLst/>
                <a:latin typeface="Calibri" panose="020F0502020204030204" pitchFamily="34" charset="0"/>
              </a:rPr>
              <a:t>extraordinary futures</a:t>
            </a:r>
            <a:r>
              <a:rPr lang="en-US" sz="2000" b="0" i="0">
                <a:solidFill>
                  <a:srgbClr val="212121"/>
                </a:solidFill>
                <a:effectLst/>
                <a:latin typeface="Calibri" panose="020F0502020204030204" pitchFamily="34" charset="0"/>
              </a:rPr>
              <a:t> in an ever-changing world.</a:t>
            </a:r>
            <a:br>
              <a:rPr lang="en-US" sz="2000" b="0" i="0">
                <a:solidFill>
                  <a:srgbClr val="212121"/>
                </a:solidFill>
                <a:effectLst/>
                <a:latin typeface="Calibri" panose="020F0502020204030204" pitchFamily="34" charset="0"/>
              </a:rPr>
            </a:br>
            <a:br>
              <a:rPr lang="en-US" sz="2000" b="0" i="0">
                <a:solidFill>
                  <a:srgbClr val="212121"/>
                </a:solidFill>
                <a:effectLst/>
                <a:latin typeface="Calibri" panose="020F0502020204030204" pitchFamily="34" charset="0"/>
              </a:rPr>
            </a:br>
            <a:r>
              <a:rPr lang="en-US" sz="2000" b="1" i="0">
                <a:solidFill>
                  <a:srgbClr val="212121"/>
                </a:solidFill>
                <a:effectLst/>
                <a:latin typeface="Calibri" panose="020F0502020204030204" pitchFamily="34" charset="0"/>
              </a:rPr>
              <a:t>OUR VALUES</a:t>
            </a:r>
            <a:br>
              <a:rPr lang="en-US" sz="2000" b="0" i="0">
                <a:solidFill>
                  <a:srgbClr val="212121"/>
                </a:solidFill>
                <a:effectLst/>
                <a:latin typeface="Calibri" panose="020F0502020204030204" pitchFamily="34" charset="0"/>
              </a:rPr>
            </a:br>
            <a:r>
              <a:rPr lang="en-US" sz="2000" b="0" i="0">
                <a:solidFill>
                  <a:srgbClr val="212121"/>
                </a:solidFill>
                <a:effectLst/>
                <a:latin typeface="Calibri" panose="020F0502020204030204" pitchFamily="34" charset="0"/>
              </a:rPr>
              <a:t>Sharing, Trust, Achievement, Respect and Safety. </a:t>
            </a:r>
            <a:br>
              <a:rPr lang="en-US" sz="2000" b="0" i="0">
                <a:solidFill>
                  <a:srgbClr val="212121"/>
                </a:solidFill>
                <a:effectLst/>
                <a:latin typeface="Calibri" panose="020F0502020204030204" pitchFamily="34" charset="0"/>
              </a:rPr>
            </a:br>
            <a:br>
              <a:rPr lang="en-GB" sz="7200">
                <a:effectLst>
                  <a:outerShdw blurRad="38100" dist="38100" dir="2700000" algn="tl">
                    <a:srgbClr val="C0C0C0"/>
                  </a:outerShdw>
                </a:effectLst>
                <a:latin typeface="+mn-lt"/>
              </a:rPr>
            </a:br>
            <a:endParaRPr lang="en-GB" sz="7200">
              <a:solidFill>
                <a:schemeClr val="accent1">
                  <a:lumMod val="75000"/>
                </a:schemeClr>
              </a:solidFill>
              <a:effectLst>
                <a:outerShdw blurRad="38100" dist="38100" dir="2700000" algn="tl">
                  <a:srgbClr val="C0C0C0"/>
                </a:outerShdw>
              </a:effectLst>
              <a:latin typeface="+mn-lt"/>
            </a:endParaRPr>
          </a:p>
        </p:txBody>
      </p:sp>
      <p:sp>
        <p:nvSpPr>
          <p:cNvPr id="5123" name="TextBox 3">
            <a:extLst>
              <a:ext uri="{FF2B5EF4-FFF2-40B4-BE49-F238E27FC236}">
                <a16:creationId xmlns:a16="http://schemas.microsoft.com/office/drawing/2014/main" id="{FF2A5FD9-69FA-A8B4-A6B8-EC6506BEE60B}"/>
              </a:ext>
            </a:extLst>
          </p:cNvPr>
          <p:cNvSpPr txBox="1">
            <a:spLocks noChangeArrowheads="1"/>
          </p:cNvSpPr>
          <p:nvPr/>
        </p:nvSpPr>
        <p:spPr bwMode="auto">
          <a:xfrm>
            <a:off x="611188" y="333375"/>
            <a:ext cx="51847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2400" b="1">
                <a:solidFill>
                  <a:schemeClr val="bg1"/>
                </a:solidFill>
                <a:latin typeface="Calibri"/>
                <a:ea typeface="Calibri"/>
                <a:cs typeface="Calibri"/>
              </a:rPr>
              <a:t>Burlish Park Primary School </a:t>
            </a: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1">
            <a:extLst>
              <a:ext uri="{FF2B5EF4-FFF2-40B4-BE49-F238E27FC236}">
                <a16:creationId xmlns:a16="http://schemas.microsoft.com/office/drawing/2014/main" id="{1A72BA4B-CCB2-681E-7B8B-182408AF3BB2}"/>
              </a:ext>
            </a:extLst>
          </p:cNvPr>
          <p:cNvSpPr>
            <a:spLocks noChangeArrowheads="1"/>
          </p:cNvSpPr>
          <p:nvPr/>
        </p:nvSpPr>
        <p:spPr bwMode="auto">
          <a:xfrm>
            <a:off x="855603" y="1211382"/>
            <a:ext cx="7200900" cy="550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None/>
            </a:pPr>
            <a:r>
              <a:rPr lang="en-US" altLang="en-US" b="1">
                <a:solidFill>
                  <a:srgbClr val="0F07B9"/>
                </a:solidFill>
                <a:latin typeface="NTPreCursivek"/>
                <a:cs typeface="Calibri"/>
              </a:rPr>
              <a:t>We know how important the early years are for your child.</a:t>
            </a:r>
          </a:p>
          <a:p>
            <a:pPr algn="ctr">
              <a:spcBef>
                <a:spcPct val="0"/>
              </a:spcBef>
              <a:buNone/>
            </a:pPr>
            <a:endParaRPr lang="en-US" altLang="en-US">
              <a:latin typeface="NTPreCursivek"/>
              <a:cs typeface="Calibri"/>
            </a:endParaRPr>
          </a:p>
          <a:p>
            <a:pPr algn="ctr">
              <a:spcBef>
                <a:spcPct val="0"/>
              </a:spcBef>
              <a:buNone/>
            </a:pPr>
            <a:r>
              <a:rPr lang="en-US" altLang="en-US">
                <a:latin typeface="NTPreCursivek"/>
                <a:cs typeface="Calibri"/>
              </a:rPr>
              <a:t>We want your child to have an </a:t>
            </a:r>
            <a:r>
              <a:rPr lang="en-US" altLang="en-US">
                <a:solidFill>
                  <a:srgbClr val="0F07B9"/>
                </a:solidFill>
                <a:latin typeface="NTPreCursivek"/>
                <a:cs typeface="Calibri"/>
              </a:rPr>
              <a:t>extraordinary</a:t>
            </a:r>
            <a:r>
              <a:rPr lang="en-US" altLang="en-US">
                <a:latin typeface="NTPreCursivek"/>
                <a:cs typeface="Calibri"/>
              </a:rPr>
              <a:t> start to their education. </a:t>
            </a:r>
            <a:endParaRPr lang="en-US" altLang="en-US">
              <a:latin typeface="NTPreCursivek"/>
              <a:ea typeface="Calibri" panose="020F0502020204030204" pitchFamily="34" charset="0"/>
              <a:cs typeface="Calibri"/>
            </a:endParaRPr>
          </a:p>
          <a:p>
            <a:pPr algn="ctr">
              <a:spcBef>
                <a:spcPct val="0"/>
              </a:spcBef>
              <a:buNone/>
            </a:pPr>
            <a:br>
              <a:rPr lang="en-US"/>
            </a:br>
            <a:r>
              <a:rPr lang="en-US" altLang="en-US">
                <a:latin typeface="NTPreCursivek"/>
                <a:ea typeface="Calibri"/>
                <a:cs typeface="Calibri"/>
              </a:rPr>
              <a:t>We have designed an </a:t>
            </a:r>
            <a:r>
              <a:rPr lang="en-US" altLang="en-US">
                <a:solidFill>
                  <a:srgbClr val="0F07B9"/>
                </a:solidFill>
                <a:latin typeface="NTPreCursivek"/>
                <a:ea typeface="Calibri"/>
                <a:cs typeface="Calibri"/>
              </a:rPr>
              <a:t>extraordinary</a:t>
            </a:r>
            <a:r>
              <a:rPr lang="en-US" altLang="en-US">
                <a:latin typeface="NTPreCursivek"/>
                <a:ea typeface="Calibri"/>
                <a:cs typeface="Calibri"/>
              </a:rPr>
              <a:t> curriculum and environment. </a:t>
            </a:r>
            <a:endParaRPr lang="en-US" altLang="en-US">
              <a:latin typeface="NTPreCursivek"/>
              <a:ea typeface="Calibri" panose="020F0502020204030204" pitchFamily="34" charset="0"/>
              <a:cs typeface="Calibri"/>
            </a:endParaRPr>
          </a:p>
          <a:p>
            <a:pPr algn="ctr">
              <a:spcBef>
                <a:spcPct val="0"/>
              </a:spcBef>
              <a:buNone/>
            </a:pPr>
            <a:endParaRPr lang="en-US" altLang="en-US">
              <a:latin typeface="NTPreCursivek"/>
              <a:ea typeface="Calibri"/>
              <a:cs typeface="Calibri"/>
            </a:endParaRPr>
          </a:p>
          <a:p>
            <a:pPr algn="ctr">
              <a:spcBef>
                <a:spcPct val="0"/>
              </a:spcBef>
              <a:buNone/>
            </a:pPr>
            <a:r>
              <a:rPr lang="en-US" altLang="en-US">
                <a:latin typeface="NTPreCursivek"/>
                <a:ea typeface="Calibri"/>
                <a:cs typeface="Calibri"/>
              </a:rPr>
              <a:t>Your child will be supported and cared for by an </a:t>
            </a:r>
            <a:r>
              <a:rPr lang="en-US" altLang="en-US">
                <a:solidFill>
                  <a:srgbClr val="0F07B9"/>
                </a:solidFill>
                <a:latin typeface="NTPreCursivek"/>
                <a:ea typeface="Calibri"/>
                <a:cs typeface="Calibri"/>
              </a:rPr>
              <a:t>extraordinary</a:t>
            </a:r>
            <a:r>
              <a:rPr lang="en-US" altLang="en-US">
                <a:latin typeface="NTPreCursivek"/>
                <a:ea typeface="Calibri"/>
                <a:cs typeface="Calibri"/>
              </a:rPr>
              <a:t> team.</a:t>
            </a:r>
            <a:r>
              <a:rPr lang="en-US" altLang="en-US">
                <a:latin typeface="NTPreCursivek"/>
                <a:cs typeface="Calibri"/>
              </a:rPr>
              <a:t> </a:t>
            </a:r>
          </a:p>
        </p:txBody>
      </p:sp>
      <p:sp>
        <p:nvSpPr>
          <p:cNvPr id="7171" name="TextBox 3">
            <a:extLst>
              <a:ext uri="{FF2B5EF4-FFF2-40B4-BE49-F238E27FC236}">
                <a16:creationId xmlns:a16="http://schemas.microsoft.com/office/drawing/2014/main" id="{D5C29F50-1F23-DE3A-0B01-D6574C18D0B0}"/>
              </a:ext>
            </a:extLst>
          </p:cNvPr>
          <p:cNvSpPr txBox="1">
            <a:spLocks noChangeArrowheads="1"/>
          </p:cNvSpPr>
          <p:nvPr/>
        </p:nvSpPr>
        <p:spPr bwMode="auto">
          <a:xfrm>
            <a:off x="611188" y="333375"/>
            <a:ext cx="51847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2400" b="1" err="1">
                <a:solidFill>
                  <a:schemeClr val="bg1"/>
                </a:solidFill>
                <a:latin typeface="Calibri"/>
                <a:ea typeface="Calibri"/>
                <a:cs typeface="Calibri"/>
              </a:rPr>
              <a:t>Burlish</a:t>
            </a:r>
            <a:r>
              <a:rPr lang="en-GB" altLang="en-US" sz="2400" b="1">
                <a:solidFill>
                  <a:schemeClr val="bg1"/>
                </a:solidFill>
                <a:latin typeface="Calibri"/>
                <a:ea typeface="Calibri"/>
                <a:cs typeface="Calibri"/>
              </a:rPr>
              <a:t> Park Primary School </a:t>
            </a: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3">
            <a:extLst>
              <a:ext uri="{FF2B5EF4-FFF2-40B4-BE49-F238E27FC236}">
                <a16:creationId xmlns:a16="http://schemas.microsoft.com/office/drawing/2014/main" id="{3503977C-2761-A808-F14E-495F85CE97BF}"/>
              </a:ext>
            </a:extLst>
          </p:cNvPr>
          <p:cNvSpPr txBox="1">
            <a:spLocks noChangeArrowheads="1"/>
          </p:cNvSpPr>
          <p:nvPr/>
        </p:nvSpPr>
        <p:spPr bwMode="auto">
          <a:xfrm>
            <a:off x="611188" y="333375"/>
            <a:ext cx="51847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2400" b="1" err="1">
                <a:solidFill>
                  <a:schemeClr val="bg1"/>
                </a:solidFill>
                <a:latin typeface="Calibri"/>
                <a:ea typeface="Calibri"/>
                <a:cs typeface="Calibri"/>
              </a:rPr>
              <a:t>Burlish</a:t>
            </a:r>
            <a:r>
              <a:rPr lang="en-GB" altLang="en-US" sz="2400" b="1">
                <a:solidFill>
                  <a:schemeClr val="bg1"/>
                </a:solidFill>
                <a:latin typeface="Calibri"/>
                <a:ea typeface="Calibri"/>
                <a:cs typeface="Calibri"/>
              </a:rPr>
              <a:t> Park Primary School </a:t>
            </a:r>
          </a:p>
        </p:txBody>
      </p:sp>
      <p:sp>
        <p:nvSpPr>
          <p:cNvPr id="4" name="Rectangle 3">
            <a:extLst>
              <a:ext uri="{FF2B5EF4-FFF2-40B4-BE49-F238E27FC236}">
                <a16:creationId xmlns:a16="http://schemas.microsoft.com/office/drawing/2014/main" id="{37103EE8-B1FD-45A8-9C62-D88418BB6709}"/>
              </a:ext>
            </a:extLst>
          </p:cNvPr>
          <p:cNvSpPr/>
          <p:nvPr/>
        </p:nvSpPr>
        <p:spPr>
          <a:xfrm>
            <a:off x="468313" y="2138363"/>
            <a:ext cx="8424862" cy="5262979"/>
          </a:xfrm>
          <a:prstGeom prst="rect">
            <a:avLst/>
          </a:prstGeom>
        </p:spPr>
        <p:txBody>
          <a:bodyPr lIns="91440" tIns="45720" rIns="91440" bIns="45720" anchor="t">
            <a:spAutoFit/>
          </a:bodyPr>
          <a:lstStyle/>
          <a:p>
            <a:pPr algn="ctr">
              <a:defRPr/>
            </a:pPr>
            <a:r>
              <a:rPr lang="en-GB" altLang="en-US" sz="2800">
                <a:latin typeface="NTPreCursivek"/>
                <a:cs typeface="Calibri"/>
              </a:rPr>
              <a:t>Your child will start their transition into Reception from September.</a:t>
            </a:r>
          </a:p>
          <a:p>
            <a:pPr algn="ctr">
              <a:defRPr/>
            </a:pPr>
            <a:r>
              <a:rPr lang="en-GB" altLang="en-US" sz="2800">
                <a:latin typeface="NTPreCursivek"/>
                <a:cs typeface="Calibri"/>
              </a:rPr>
              <a:t>You child will have 3 dates for transitions sessions before starting in September, these dates are:</a:t>
            </a:r>
            <a:endParaRPr lang="en-GB" altLang="en-US" sz="2800">
              <a:latin typeface="NTPreCursivek"/>
              <a:ea typeface="Calibri"/>
              <a:cs typeface="Calibri" panose="020F0502020204030204" pitchFamily="34" charset="0"/>
            </a:endParaRPr>
          </a:p>
          <a:p>
            <a:pPr algn="ctr">
              <a:defRPr/>
            </a:pPr>
            <a:endParaRPr lang="en-GB" altLang="en-US" sz="2800">
              <a:latin typeface="NTPreCursivek"/>
              <a:ea typeface="Calibri"/>
              <a:cs typeface="Calibri"/>
            </a:endParaRPr>
          </a:p>
          <a:p>
            <a:pPr algn="ctr">
              <a:defRPr/>
            </a:pPr>
            <a:r>
              <a:rPr lang="en-GB" altLang="en-US" sz="2800">
                <a:latin typeface="NTPreCursivek"/>
                <a:ea typeface="Calibri"/>
                <a:cs typeface="Calibri"/>
              </a:rPr>
              <a:t>Thursday 26th June 9.30 am - 10.30 am </a:t>
            </a:r>
            <a:endParaRPr lang="en-GB"/>
          </a:p>
          <a:p>
            <a:pPr algn="ctr">
              <a:defRPr/>
            </a:pPr>
            <a:r>
              <a:rPr lang="en-GB" altLang="en-US" sz="2800">
                <a:latin typeface="NTPreCursivek"/>
                <a:ea typeface="Calibri"/>
                <a:cs typeface="Calibri"/>
              </a:rPr>
              <a:t>Tuesday 1st July 9.30 am - 10.30 am </a:t>
            </a:r>
          </a:p>
          <a:p>
            <a:pPr algn="ctr">
              <a:defRPr/>
            </a:pPr>
            <a:r>
              <a:rPr lang="en-GB" altLang="en-US" sz="2800">
                <a:latin typeface="NTPreCursivek"/>
                <a:ea typeface="Calibri"/>
                <a:cs typeface="Calibri"/>
              </a:rPr>
              <a:t>Monday 7th July 9.30 am - 2.30 pm (Children will need a packed lunch) </a:t>
            </a:r>
            <a:endParaRPr lang="en-GB" altLang="en-US" sz="2800">
              <a:latin typeface="NTPreCursivek"/>
              <a:ea typeface="Calibri"/>
              <a:cs typeface="Calibri" panose="020F0502020204030204" pitchFamily="34" charset="0"/>
            </a:endParaRPr>
          </a:p>
          <a:p>
            <a:pPr algn="ctr">
              <a:defRPr/>
            </a:pPr>
            <a:endParaRPr lang="en-GB" altLang="en-US" sz="2800">
              <a:latin typeface="NTPreCursivek"/>
              <a:ea typeface="Calibri"/>
              <a:cs typeface="Calibri" panose="020F0502020204030204" pitchFamily="34" charset="0"/>
            </a:endParaRPr>
          </a:p>
          <a:p>
            <a:pPr algn="ctr">
              <a:defRPr/>
            </a:pPr>
            <a:r>
              <a:rPr lang="en-GB" altLang="en-US" sz="2800">
                <a:latin typeface="NTPreCursivek"/>
                <a:ea typeface="Calibri"/>
                <a:cs typeface="Calibri"/>
              </a:rPr>
              <a:t>(These dates will be emailed to you.)</a:t>
            </a:r>
            <a:endParaRPr lang="en-GB" altLang="en-US" sz="2800">
              <a:latin typeface="NTPreCursivek"/>
              <a:ea typeface="Calibri" panose="020F0502020204030204" pitchFamily="34" charset="0"/>
              <a:cs typeface="Calibri" panose="020F0502020204030204" pitchFamily="34" charset="0"/>
            </a:endParaRPr>
          </a:p>
          <a:p>
            <a:pPr algn="ctr">
              <a:defRPr/>
            </a:pPr>
            <a:endParaRPr lang="en-GB" altLang="en-US" sz="2800" u="sng" spc="-150">
              <a:latin typeface="Calibri" panose="020F0502020204030204" pitchFamily="34" charset="0"/>
              <a:ea typeface="Calibri" panose="020F0502020204030204" pitchFamily="34" charset="0"/>
              <a:cs typeface="Calibri" panose="020F0502020204030204" pitchFamily="34" charset="0"/>
            </a:endParaRPr>
          </a:p>
        </p:txBody>
      </p:sp>
      <p:sp>
        <p:nvSpPr>
          <p:cNvPr id="8196" name="Rectangle 4">
            <a:extLst>
              <a:ext uri="{FF2B5EF4-FFF2-40B4-BE49-F238E27FC236}">
                <a16:creationId xmlns:a16="http://schemas.microsoft.com/office/drawing/2014/main" id="{6BD78C6A-ABB1-FE7F-BA71-0E205EE67D47}"/>
              </a:ext>
            </a:extLst>
          </p:cNvPr>
          <p:cNvSpPr>
            <a:spLocks noChangeArrowheads="1"/>
          </p:cNvSpPr>
          <p:nvPr/>
        </p:nvSpPr>
        <p:spPr bwMode="auto">
          <a:xfrm>
            <a:off x="2771775" y="1154113"/>
            <a:ext cx="4572000" cy="98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4000" b="1" u="sng">
                <a:latin typeface="NTPreCursivek"/>
                <a:cs typeface="Calibri"/>
              </a:rPr>
              <a:t>Starting School</a:t>
            </a:r>
            <a:r>
              <a:rPr lang="en-GB" altLang="en-US" sz="1800">
                <a:latin typeface="+mn-lt"/>
                <a:cs typeface="Calibri"/>
              </a:rPr>
              <a:t> </a:t>
            </a:r>
            <a:br>
              <a:rPr lang="en-GB" altLang="en-US" sz="1800">
                <a:latin typeface="+mn-lt"/>
                <a:cs typeface="Calibri" panose="020F0502020204030204" pitchFamily="34" charset="0"/>
              </a:rPr>
            </a:br>
            <a:endParaRPr lang="en-GB" altLang="en-US" sz="1800">
              <a:latin typeface="+mn-lt"/>
              <a:cs typeface="Calibri" panose="020F050202020403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676A44B-C9FB-45F6-B227-D6F4627323B3}"/>
              </a:ext>
            </a:extLst>
          </p:cNvPr>
          <p:cNvSpPr txBox="1"/>
          <p:nvPr/>
        </p:nvSpPr>
        <p:spPr>
          <a:xfrm>
            <a:off x="4834" y="1287926"/>
            <a:ext cx="9066418" cy="36009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a:latin typeface="Arial"/>
                <a:cs typeface="Arial"/>
              </a:rPr>
              <a:t>              </a:t>
            </a:r>
            <a:r>
              <a:rPr lang="en-GB" sz="2800" b="1" u="sng">
                <a:latin typeface="NTPreCursivek"/>
                <a:cs typeface="Arial"/>
              </a:rPr>
              <a:t>Characteristics of Effective Learning at </a:t>
            </a:r>
            <a:r>
              <a:rPr lang="en-GB" sz="2800" b="1" u="sng" err="1">
                <a:latin typeface="NTPreCursivek"/>
                <a:cs typeface="Arial"/>
              </a:rPr>
              <a:t>Burlish</a:t>
            </a:r>
            <a:r>
              <a:rPr lang="en-GB" sz="2800" b="1" u="sng">
                <a:latin typeface="NTPreCursivek"/>
                <a:cs typeface="Arial"/>
              </a:rPr>
              <a:t> </a:t>
            </a:r>
            <a:endParaRPr lang="en-GB" sz="2800">
              <a:latin typeface="NTPreCursivek"/>
              <a:cs typeface="Arial"/>
            </a:endParaRPr>
          </a:p>
          <a:p>
            <a:r>
              <a:rPr lang="en-GB" sz="2600">
                <a:latin typeface="NTPreCursivek"/>
                <a:cs typeface="Arial"/>
              </a:rPr>
              <a:t>We help children recognise their learning behaviours by using the animal images below. We have a board in the classroom where children can move their name to one of the animals when they have displayed one of the characteristics. For example, if a child was independent attempting a task we would ask them to move to ‘Go for it Gorilla’. Children are given a sticker representing the characteristic. When you see a sticker ask your child about it.</a:t>
            </a:r>
          </a:p>
          <a:p>
            <a:endParaRPr lang="en-GB"/>
          </a:p>
        </p:txBody>
      </p:sp>
      <p:sp>
        <p:nvSpPr>
          <p:cNvPr id="4" name="Rectangle 1">
            <a:extLst>
              <a:ext uri="{FF2B5EF4-FFF2-40B4-BE49-F238E27FC236}">
                <a16:creationId xmlns:a16="http://schemas.microsoft.com/office/drawing/2014/main" id="{6C1F8199-143E-6E0E-95FF-375ED4677A36}"/>
              </a:ext>
            </a:extLst>
          </p:cNvPr>
          <p:cNvSpPr>
            <a:spLocks noChangeArrowheads="1"/>
          </p:cNvSpPr>
          <p:nvPr/>
        </p:nvSpPr>
        <p:spPr bwMode="auto">
          <a:xfrm>
            <a:off x="250825" y="333375"/>
            <a:ext cx="36953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0" tIns="45720" rIns="91440" bIns="45720" anchor="t">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defRPr/>
            </a:pPr>
            <a:r>
              <a:rPr lang="en-GB" altLang="en-US" sz="2400" b="1" err="1">
                <a:solidFill>
                  <a:schemeClr val="bg1"/>
                </a:solidFill>
                <a:latin typeface="+mj-lt"/>
                <a:cs typeface="Calibri"/>
              </a:rPr>
              <a:t>Burlish</a:t>
            </a:r>
            <a:r>
              <a:rPr lang="en-GB" altLang="en-US" sz="2400" b="1">
                <a:solidFill>
                  <a:schemeClr val="bg1"/>
                </a:solidFill>
                <a:latin typeface="+mj-lt"/>
                <a:cs typeface="Calibri"/>
              </a:rPr>
              <a:t> Park Primary School</a:t>
            </a:r>
          </a:p>
        </p:txBody>
      </p:sp>
      <p:pic>
        <p:nvPicPr>
          <p:cNvPr id="2" name="Picture 1" descr="A group of wooden signs with animals&#10;&#10;AI-generated content may be incorrect., Picture">
            <a:extLst>
              <a:ext uri="{FF2B5EF4-FFF2-40B4-BE49-F238E27FC236}">
                <a16:creationId xmlns:a16="http://schemas.microsoft.com/office/drawing/2014/main" id="{94E06696-68C3-5B6F-6EE2-B8FC1A32B000}"/>
              </a:ext>
            </a:extLst>
          </p:cNvPr>
          <p:cNvPicPr>
            <a:picLocks noChangeAspect="1"/>
          </p:cNvPicPr>
          <p:nvPr/>
        </p:nvPicPr>
        <p:blipFill>
          <a:blip r:embed="rId2"/>
          <a:stretch>
            <a:fillRect/>
          </a:stretch>
        </p:blipFill>
        <p:spPr>
          <a:xfrm>
            <a:off x="2399524" y="4530826"/>
            <a:ext cx="3724829" cy="1895546"/>
          </a:xfrm>
          <a:prstGeom prst="rect">
            <a:avLst/>
          </a:prstGeom>
        </p:spPr>
      </p:pic>
    </p:spTree>
    <p:extLst>
      <p:ext uri="{BB962C8B-B14F-4D97-AF65-F5344CB8AC3E}">
        <p14:creationId xmlns:p14="http://schemas.microsoft.com/office/powerpoint/2010/main" val="2278382387"/>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86CCCC6-852B-4116-BCCA-2E7D8129F70C}"/>
              </a:ext>
            </a:extLst>
          </p:cNvPr>
          <p:cNvSpPr/>
          <p:nvPr/>
        </p:nvSpPr>
        <p:spPr>
          <a:xfrm>
            <a:off x="468313" y="1196975"/>
            <a:ext cx="8207375" cy="4370427"/>
          </a:xfrm>
          <a:prstGeom prst="rect">
            <a:avLst/>
          </a:prstGeom>
        </p:spPr>
        <p:txBody>
          <a:bodyPr lIns="91440" tIns="45720" rIns="91440" bIns="45720" anchor="t">
            <a:spAutoFit/>
          </a:bodyPr>
          <a:lstStyle/>
          <a:p>
            <a:pPr algn="ctr">
              <a:spcAft>
                <a:spcPts val="0"/>
              </a:spcAft>
              <a:defRPr/>
            </a:pPr>
            <a:r>
              <a:rPr lang="en-GB" sz="4000" b="1">
                <a:solidFill>
                  <a:srgbClr val="0F07B9"/>
                </a:solidFill>
                <a:effectLst>
                  <a:outerShdw blurRad="38100" dist="38100" dir="2700000" algn="tl">
                    <a:srgbClr val="000000">
                      <a:alpha val="43137"/>
                    </a:srgbClr>
                  </a:outerShdw>
                </a:effectLst>
                <a:latin typeface="NTPreCursivek"/>
                <a:ea typeface="Calibri"/>
                <a:cs typeface="Calibri"/>
              </a:rPr>
              <a:t>Seesaw</a:t>
            </a:r>
          </a:p>
          <a:p>
            <a:pPr algn="ctr">
              <a:spcAft>
                <a:spcPts val="0"/>
              </a:spcAft>
              <a:defRPr/>
            </a:pPr>
            <a:endParaRPr lang="en-GB" sz="4000" b="1">
              <a:solidFill>
                <a:srgbClr val="0F07B9"/>
              </a:solidFill>
              <a:effectLst>
                <a:outerShdw blurRad="38100" dist="38100" dir="2700000" algn="tl">
                  <a:srgbClr val="000000">
                    <a:alpha val="43137"/>
                  </a:srgbClr>
                </a:outerShdw>
              </a:effectLst>
              <a:latin typeface="NTPreCursivek"/>
              <a:ea typeface="Calibri"/>
              <a:cs typeface="Calibri"/>
            </a:endParaRPr>
          </a:p>
          <a:p>
            <a:pPr algn="ctr">
              <a:spcAft>
                <a:spcPts val="0"/>
              </a:spcAft>
              <a:defRPr/>
            </a:pPr>
            <a:r>
              <a:rPr lang="en-GB" sz="2200">
                <a:latin typeface="NTPreCursivek"/>
                <a:ea typeface="Times New Roman" panose="02020603050405020304" pitchFamily="18" charset="0"/>
                <a:cs typeface="Times New Roman"/>
              </a:rPr>
              <a:t>We use the classroom app Seesaw for learning in school and for remote learning. </a:t>
            </a:r>
            <a:r>
              <a:rPr lang="en-GB" sz="2200">
                <a:solidFill>
                  <a:srgbClr val="202124"/>
                </a:solidFill>
                <a:latin typeface="NTPreCursivek"/>
                <a:ea typeface="Times New Roman" panose="02020603050405020304" pitchFamily="18" charset="0"/>
                <a:cs typeface="Times New Roman"/>
              </a:rPr>
              <a:t>Seesaw is a way for teachers and children to record and share what is happening in the classroom. Seesaw gives children a place to document their learning, be creative and learn how to use technology. You will be given a QR code to allow your child to sign into Seesaw. Each child gets their own journal and can add things to it, like photos, videos, drawings, or notes. </a:t>
            </a:r>
          </a:p>
          <a:p>
            <a:pPr algn="ctr">
              <a:spcAft>
                <a:spcPts val="0"/>
              </a:spcAft>
              <a:defRPr/>
            </a:pPr>
            <a:r>
              <a:rPr lang="en-GB" sz="2200">
                <a:solidFill>
                  <a:srgbClr val="202124"/>
                </a:solidFill>
                <a:latin typeface="NTPreCursivek"/>
                <a:ea typeface="Times New Roman" panose="02020603050405020304" pitchFamily="18" charset="0"/>
                <a:cs typeface="Times New Roman"/>
              </a:rPr>
              <a:t>Teachers approve the activities and give feedback. </a:t>
            </a:r>
            <a:endParaRPr lang="en-GB" sz="2200">
              <a:latin typeface="NTPreCursivek"/>
              <a:ea typeface="Times New Roman" panose="02020603050405020304" pitchFamily="18" charset="0"/>
              <a:cs typeface="Times New Roman"/>
            </a:endParaRPr>
          </a:p>
          <a:p>
            <a:pPr algn="ctr">
              <a:spcAft>
                <a:spcPts val="0"/>
              </a:spcAft>
              <a:defRPr/>
            </a:pPr>
            <a:endParaRPr lang="en-GB" sz="2200">
              <a:latin typeface="Calibri"/>
              <a:ea typeface="Times New Roman" panose="02020603050405020304" pitchFamily="18" charset="0"/>
              <a:cs typeface="Times New Roman" panose="02020603050405020304" pitchFamily="18" charset="0"/>
            </a:endParaRPr>
          </a:p>
        </p:txBody>
      </p:sp>
      <p:sp>
        <p:nvSpPr>
          <p:cNvPr id="3" name="Rectangle 1">
            <a:extLst>
              <a:ext uri="{FF2B5EF4-FFF2-40B4-BE49-F238E27FC236}">
                <a16:creationId xmlns:a16="http://schemas.microsoft.com/office/drawing/2014/main" id="{802B95FA-889E-4CF6-B5B5-557E68BBD039}"/>
              </a:ext>
            </a:extLst>
          </p:cNvPr>
          <p:cNvSpPr>
            <a:spLocks noChangeArrowheads="1"/>
          </p:cNvSpPr>
          <p:nvPr/>
        </p:nvSpPr>
        <p:spPr bwMode="auto">
          <a:xfrm>
            <a:off x="539750" y="333375"/>
            <a:ext cx="36953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0" tIns="45720" rIns="91440" bIns="45720" anchor="t">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defRPr/>
            </a:pPr>
            <a:r>
              <a:rPr lang="en-GB" altLang="en-US" sz="2400" b="1" err="1">
                <a:solidFill>
                  <a:schemeClr val="bg1"/>
                </a:solidFill>
                <a:latin typeface="+mj-lt"/>
                <a:cs typeface="Calibri"/>
              </a:rPr>
              <a:t>Burlish</a:t>
            </a:r>
            <a:r>
              <a:rPr lang="en-GB" altLang="en-US" sz="2400" b="1">
                <a:solidFill>
                  <a:schemeClr val="bg1"/>
                </a:solidFill>
                <a:latin typeface="+mj-lt"/>
                <a:cs typeface="Calibri"/>
              </a:rPr>
              <a:t> Park Primary School</a:t>
            </a: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
            <a:extLst>
              <a:ext uri="{FF2B5EF4-FFF2-40B4-BE49-F238E27FC236}">
                <a16:creationId xmlns:a16="http://schemas.microsoft.com/office/drawing/2014/main" id="{3289A433-3AC3-4E26-9275-23343EDC0C44}"/>
              </a:ext>
            </a:extLst>
          </p:cNvPr>
          <p:cNvSpPr>
            <a:spLocks noChangeArrowheads="1"/>
          </p:cNvSpPr>
          <p:nvPr/>
        </p:nvSpPr>
        <p:spPr bwMode="auto">
          <a:xfrm>
            <a:off x="539750" y="333375"/>
            <a:ext cx="36905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0" tIns="45720" rIns="91440" bIns="45720" anchor="t">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defRPr/>
            </a:pPr>
            <a:r>
              <a:rPr lang="en-GB" altLang="en-US" sz="2400" b="1" err="1">
                <a:solidFill>
                  <a:schemeClr val="bg1"/>
                </a:solidFill>
                <a:latin typeface="+mj-lt"/>
                <a:cs typeface="Calibri"/>
              </a:rPr>
              <a:t>Burlish</a:t>
            </a:r>
            <a:r>
              <a:rPr lang="en-GB" altLang="en-US" sz="2400" b="1">
                <a:solidFill>
                  <a:schemeClr val="bg1"/>
                </a:solidFill>
                <a:latin typeface="+mj-lt"/>
                <a:cs typeface="Calibri"/>
              </a:rPr>
              <a:t> Park Primary Schoo</a:t>
            </a:r>
            <a:r>
              <a:rPr lang="en-GB" altLang="en-US" sz="2400">
                <a:solidFill>
                  <a:schemeClr val="bg1"/>
                </a:solidFill>
                <a:latin typeface="+mj-lt"/>
                <a:cs typeface="Calibri"/>
              </a:rPr>
              <a:t>l</a:t>
            </a:r>
          </a:p>
        </p:txBody>
      </p:sp>
      <p:sp>
        <p:nvSpPr>
          <p:cNvPr id="15363" name="Rectangle 1">
            <a:extLst>
              <a:ext uri="{FF2B5EF4-FFF2-40B4-BE49-F238E27FC236}">
                <a16:creationId xmlns:a16="http://schemas.microsoft.com/office/drawing/2014/main" id="{F868D2E1-9888-DC46-7C0F-FF862B9A84F6}"/>
              </a:ext>
            </a:extLst>
          </p:cNvPr>
          <p:cNvSpPr>
            <a:spLocks noChangeArrowheads="1"/>
          </p:cNvSpPr>
          <p:nvPr/>
        </p:nvSpPr>
        <p:spPr bwMode="auto">
          <a:xfrm>
            <a:off x="2279650" y="1125538"/>
            <a:ext cx="583247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4000" b="1">
                <a:latin typeface="NTPreCursivek"/>
                <a:cs typeface="Calibri"/>
              </a:rPr>
              <a:t>The first few weeks.</a:t>
            </a:r>
          </a:p>
        </p:txBody>
      </p:sp>
      <p:sp>
        <p:nvSpPr>
          <p:cNvPr id="15364" name="Rectangle 2">
            <a:extLst>
              <a:ext uri="{FF2B5EF4-FFF2-40B4-BE49-F238E27FC236}">
                <a16:creationId xmlns:a16="http://schemas.microsoft.com/office/drawing/2014/main" id="{029C3F3D-27D9-F9BA-72CB-FB9059B01C25}"/>
              </a:ext>
            </a:extLst>
          </p:cNvPr>
          <p:cNvSpPr>
            <a:spLocks noChangeArrowheads="1"/>
          </p:cNvSpPr>
          <p:nvPr/>
        </p:nvSpPr>
        <p:spPr bwMode="auto">
          <a:xfrm>
            <a:off x="684213" y="1893888"/>
            <a:ext cx="8064500"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2400">
                <a:latin typeface="NTPreCursivek"/>
                <a:cs typeface="Calibri"/>
              </a:rPr>
              <a:t>During the first few weeks, we will be finding</a:t>
            </a:r>
          </a:p>
          <a:p>
            <a:pPr algn="ctr">
              <a:spcBef>
                <a:spcPct val="0"/>
              </a:spcBef>
              <a:buFontTx/>
              <a:buNone/>
            </a:pPr>
            <a:r>
              <a:rPr lang="en-GB" altLang="en-US" sz="2400">
                <a:latin typeface="NTPreCursivek"/>
                <a:cs typeface="Calibri"/>
              </a:rPr>
              <a:t>out what the children can already do. This will</a:t>
            </a:r>
          </a:p>
          <a:p>
            <a:pPr algn="ctr">
              <a:spcBef>
                <a:spcPct val="0"/>
              </a:spcBef>
              <a:buFontTx/>
              <a:buNone/>
            </a:pPr>
            <a:r>
              <a:rPr lang="en-GB" altLang="en-US" sz="2400">
                <a:latin typeface="NTPreCursivek"/>
                <a:cs typeface="Calibri"/>
              </a:rPr>
              <a:t>help us to develop a learning programme for each</a:t>
            </a:r>
          </a:p>
          <a:p>
            <a:pPr algn="ctr">
              <a:spcBef>
                <a:spcPct val="0"/>
              </a:spcBef>
              <a:buFontTx/>
              <a:buNone/>
            </a:pPr>
            <a:r>
              <a:rPr lang="en-GB" altLang="en-US" sz="2400">
                <a:latin typeface="NTPreCursivek"/>
                <a:cs typeface="Calibri"/>
              </a:rPr>
              <a:t>child.</a:t>
            </a:r>
          </a:p>
          <a:p>
            <a:pPr algn="ctr">
              <a:spcBef>
                <a:spcPct val="0"/>
              </a:spcBef>
              <a:buFontTx/>
              <a:buNone/>
            </a:pPr>
            <a:r>
              <a:rPr lang="en-GB" altLang="en-US" sz="2400">
                <a:latin typeface="NTPreCursivek"/>
                <a:cs typeface="Calibri"/>
              </a:rPr>
              <a:t>Please talk to the teachers about your child. We </a:t>
            </a:r>
          </a:p>
          <a:p>
            <a:pPr algn="ctr">
              <a:spcBef>
                <a:spcPct val="0"/>
              </a:spcBef>
              <a:buFontTx/>
              <a:buNone/>
            </a:pPr>
            <a:r>
              <a:rPr lang="en-GB" altLang="en-US" sz="2400">
                <a:latin typeface="NTPreCursivek"/>
                <a:cs typeface="Calibri"/>
              </a:rPr>
              <a:t>will value anything you can tell us that helps</a:t>
            </a:r>
          </a:p>
          <a:p>
            <a:pPr algn="ctr">
              <a:spcBef>
                <a:spcPct val="0"/>
              </a:spcBef>
              <a:buFontTx/>
              <a:buNone/>
            </a:pPr>
            <a:r>
              <a:rPr lang="en-GB" altLang="en-US" sz="2400">
                <a:latin typeface="NTPreCursivek"/>
                <a:cs typeface="Calibri"/>
              </a:rPr>
              <a:t> us to understand your child’s needs.  </a:t>
            </a:r>
          </a:p>
          <a:p>
            <a:pPr algn="ctr">
              <a:spcBef>
                <a:spcPct val="0"/>
              </a:spcBef>
              <a:buFontTx/>
              <a:buNone/>
            </a:pPr>
            <a:r>
              <a:rPr lang="en-GB" altLang="en-US" sz="2400">
                <a:latin typeface="NTPreCursivek"/>
                <a:cs typeface="Calibri"/>
              </a:rPr>
              <a:t>              </a:t>
            </a:r>
          </a:p>
          <a:p>
            <a:pPr>
              <a:spcBef>
                <a:spcPct val="0"/>
              </a:spcBef>
              <a:buFontTx/>
              <a:buNone/>
            </a:pPr>
            <a:r>
              <a:rPr lang="en-GB" altLang="en-US" sz="2400">
                <a:latin typeface="NTPreCursivek"/>
                <a:cs typeface="Calibri"/>
              </a:rPr>
              <a:t>                               Our first topic will be                     </a:t>
            </a:r>
          </a:p>
          <a:p>
            <a:pPr>
              <a:spcBef>
                <a:spcPct val="0"/>
              </a:spcBef>
              <a:buNone/>
            </a:pPr>
            <a:r>
              <a:rPr lang="en-GB" altLang="en-US" sz="2400">
                <a:latin typeface="NTPreCursivek"/>
                <a:ea typeface="Calibri"/>
                <a:cs typeface="Calibri"/>
              </a:rPr>
              <a:t>                                    ‘Marvellous Me ’   </a:t>
            </a:r>
          </a:p>
          <a:p>
            <a:pPr>
              <a:spcBef>
                <a:spcPct val="0"/>
              </a:spcBef>
              <a:buNone/>
            </a:pPr>
            <a:r>
              <a:rPr lang="en-GB" altLang="en-US" sz="2400">
                <a:latin typeface="NTPreCursivek"/>
                <a:ea typeface="Calibri"/>
                <a:cs typeface="Calibri"/>
              </a:rPr>
              <a:t>We will share knowledge organisers for every topic so that you will know what your child is learning about in school.   </a:t>
            </a:r>
            <a:endParaRPr lang="en-GB"/>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04B0D07-0AC4-47B9-B435-8E2C7D8D17CE}"/>
              </a:ext>
            </a:extLst>
          </p:cNvPr>
          <p:cNvSpPr/>
          <p:nvPr/>
        </p:nvSpPr>
        <p:spPr>
          <a:xfrm>
            <a:off x="3419475" y="1268413"/>
            <a:ext cx="1749197" cy="646331"/>
          </a:xfrm>
          <a:prstGeom prst="rect">
            <a:avLst/>
          </a:prstGeom>
        </p:spPr>
        <p:txBody>
          <a:bodyPr wrap="none" lIns="91440" tIns="45720" rIns="91440" bIns="45720" anchor="t">
            <a:spAutoFit/>
          </a:bodyPr>
          <a:lstStyle/>
          <a:p>
            <a:pPr>
              <a:defRPr/>
            </a:pPr>
            <a:r>
              <a:rPr lang="en-GB" sz="3600" b="1" u="sng">
                <a:solidFill>
                  <a:srgbClr val="0F07B9"/>
                </a:solidFill>
                <a:effectLst>
                  <a:outerShdw blurRad="38100" dist="38100" dir="2700000" algn="tl">
                    <a:srgbClr val="000000">
                      <a:alpha val="43137"/>
                    </a:srgbClr>
                  </a:outerShdw>
                </a:effectLst>
                <a:latin typeface="NTPreCursivek"/>
                <a:cs typeface="Calibri"/>
              </a:rPr>
              <a:t>Phonics</a:t>
            </a:r>
            <a:r>
              <a:rPr lang="en-GB" sz="2800" b="1" u="sng">
                <a:solidFill>
                  <a:srgbClr val="0F07B9"/>
                </a:solidFill>
                <a:effectLst>
                  <a:outerShdw blurRad="38100" dist="38100" dir="2700000" algn="tl">
                    <a:srgbClr val="000000">
                      <a:alpha val="43137"/>
                    </a:srgbClr>
                  </a:outerShdw>
                </a:effectLst>
                <a:latin typeface="Calibri"/>
                <a:ea typeface="Calibri"/>
                <a:cs typeface="Calibri"/>
              </a:rPr>
              <a:t> </a:t>
            </a:r>
            <a:endParaRPr lang="en-GB">
              <a:solidFill>
                <a:prstClr val="black"/>
              </a:solidFill>
              <a:latin typeface="Calibri"/>
              <a:ea typeface="Calibri"/>
              <a:cs typeface="Calibri"/>
            </a:endParaRPr>
          </a:p>
        </p:txBody>
      </p:sp>
      <p:sp>
        <p:nvSpPr>
          <p:cNvPr id="3" name="Rectangle 2">
            <a:extLst>
              <a:ext uri="{FF2B5EF4-FFF2-40B4-BE49-F238E27FC236}">
                <a16:creationId xmlns:a16="http://schemas.microsoft.com/office/drawing/2014/main" id="{16AE666D-95CD-47D2-93BD-99CCC8C257B8}"/>
              </a:ext>
            </a:extLst>
          </p:cNvPr>
          <p:cNvSpPr/>
          <p:nvPr/>
        </p:nvSpPr>
        <p:spPr>
          <a:xfrm>
            <a:off x="260350" y="1916113"/>
            <a:ext cx="6375400" cy="4740275"/>
          </a:xfrm>
          <a:prstGeom prst="rect">
            <a:avLst/>
          </a:prstGeom>
        </p:spPr>
        <p:txBody>
          <a:bodyPr lIns="91440" tIns="45720" rIns="91440" bIns="45720" anchor="t">
            <a:spAutoFit/>
          </a:bodyPr>
          <a:lstStyle/>
          <a:p>
            <a:pPr marL="342900" indent="-342900">
              <a:lnSpc>
                <a:spcPct val="90000"/>
              </a:lnSpc>
              <a:spcBef>
                <a:spcPct val="20000"/>
              </a:spcBef>
              <a:buSzPct val="175000"/>
              <a:defRPr/>
            </a:pPr>
            <a:endParaRPr lang="en-GB" altLang="en-US" sz="1200">
              <a:solidFill>
                <a:prstClr val="black"/>
              </a:solidFill>
              <a:latin typeface="Calibri" panose="020F0502020204030204" pitchFamily="34" charset="0"/>
              <a:cs typeface="Calibri" panose="020F0502020204030204" pitchFamily="34" charset="0"/>
            </a:endParaRPr>
          </a:p>
          <a:p>
            <a:pPr>
              <a:lnSpc>
                <a:spcPct val="90000"/>
              </a:lnSpc>
              <a:spcBef>
                <a:spcPct val="20000"/>
              </a:spcBef>
              <a:buSzPct val="175000"/>
              <a:defRPr/>
            </a:pPr>
            <a:r>
              <a:rPr lang="en-GB" altLang="en-US" sz="2800">
                <a:solidFill>
                  <a:prstClr val="black"/>
                </a:solidFill>
                <a:latin typeface="NTPreCursivek"/>
                <a:cs typeface="Calibri"/>
              </a:rPr>
              <a:t>Phonics Scheme – Read Write Inc</a:t>
            </a:r>
          </a:p>
          <a:p>
            <a:pPr marL="342900" indent="-342900">
              <a:lnSpc>
                <a:spcPct val="90000"/>
              </a:lnSpc>
              <a:spcBef>
                <a:spcPct val="20000"/>
              </a:spcBef>
              <a:buSzPct val="175000"/>
              <a:defRPr/>
            </a:pPr>
            <a:endParaRPr lang="en-GB" altLang="en-US" sz="2800">
              <a:solidFill>
                <a:prstClr val="black"/>
              </a:solidFill>
              <a:latin typeface="NTPreCursivek"/>
              <a:cs typeface="Calibri" panose="020F0502020204030204" pitchFamily="34" charset="0"/>
            </a:endParaRPr>
          </a:p>
          <a:p>
            <a:pPr marL="342900" indent="-342900">
              <a:lnSpc>
                <a:spcPct val="90000"/>
              </a:lnSpc>
              <a:spcBef>
                <a:spcPct val="20000"/>
              </a:spcBef>
              <a:buSzPct val="175000"/>
              <a:buFont typeface="Arial" charset="0"/>
              <a:buChar char="•"/>
              <a:defRPr/>
            </a:pPr>
            <a:r>
              <a:rPr lang="en-GB" altLang="en-US" sz="2800">
                <a:solidFill>
                  <a:prstClr val="black"/>
                </a:solidFill>
                <a:latin typeface="NTPreCursivek"/>
                <a:cs typeface="Calibri"/>
              </a:rPr>
              <a:t>Children are taught ‘pure sounds’</a:t>
            </a:r>
          </a:p>
          <a:p>
            <a:pPr marL="342900" indent="-342900">
              <a:lnSpc>
                <a:spcPct val="90000"/>
              </a:lnSpc>
              <a:spcBef>
                <a:spcPct val="20000"/>
              </a:spcBef>
              <a:buSzPct val="175000"/>
              <a:buFont typeface="Arial" charset="0"/>
              <a:buChar char="•"/>
              <a:defRPr/>
            </a:pPr>
            <a:endParaRPr lang="en-GB" altLang="en-US" sz="2800">
              <a:solidFill>
                <a:prstClr val="black"/>
              </a:solidFill>
              <a:latin typeface="NTPreCursivek"/>
              <a:cs typeface="Calibri" panose="020F0502020204030204" pitchFamily="34" charset="0"/>
            </a:endParaRPr>
          </a:p>
          <a:p>
            <a:pPr marL="342900" indent="-342900">
              <a:lnSpc>
                <a:spcPct val="90000"/>
              </a:lnSpc>
              <a:spcBef>
                <a:spcPct val="20000"/>
              </a:spcBef>
              <a:buSzPct val="175000"/>
              <a:buFont typeface="Arial" charset="0"/>
              <a:buChar char="•"/>
              <a:defRPr/>
            </a:pPr>
            <a:r>
              <a:rPr lang="en-GB" altLang="en-US" sz="2800">
                <a:solidFill>
                  <a:prstClr val="black"/>
                </a:solidFill>
                <a:latin typeface="NTPreCursivek"/>
                <a:cs typeface="Calibri"/>
              </a:rPr>
              <a:t>Children learn to read and write sounds (lower case) not letter names (upper case / capitals)</a:t>
            </a:r>
          </a:p>
          <a:p>
            <a:pPr>
              <a:lnSpc>
                <a:spcPct val="90000"/>
              </a:lnSpc>
              <a:spcBef>
                <a:spcPct val="20000"/>
              </a:spcBef>
              <a:buSzPct val="175000"/>
              <a:defRPr/>
            </a:pPr>
            <a:endParaRPr lang="en-GB" altLang="en-US" sz="2800">
              <a:solidFill>
                <a:prstClr val="black"/>
              </a:solidFill>
              <a:latin typeface="NTPreCursivek"/>
              <a:cs typeface="Calibri" panose="020F0502020204030204" pitchFamily="34" charset="0"/>
            </a:endParaRPr>
          </a:p>
          <a:p>
            <a:pPr>
              <a:lnSpc>
                <a:spcPct val="90000"/>
              </a:lnSpc>
              <a:spcBef>
                <a:spcPct val="20000"/>
              </a:spcBef>
              <a:buSzPct val="175000"/>
              <a:defRPr/>
            </a:pPr>
            <a:r>
              <a:rPr lang="en-GB" altLang="en-US" sz="2800">
                <a:solidFill>
                  <a:prstClr val="black"/>
                </a:solidFill>
                <a:latin typeface="NTPreCursivek"/>
                <a:cs typeface="Calibri"/>
              </a:rPr>
              <a:t>Look out for our Phonics Parent Workshop in the autumn term.</a:t>
            </a:r>
          </a:p>
        </p:txBody>
      </p:sp>
      <p:sp>
        <p:nvSpPr>
          <p:cNvPr id="17412" name="AutoShape 5" descr="Image result for read write inc">
            <a:extLst>
              <a:ext uri="{FF2B5EF4-FFF2-40B4-BE49-F238E27FC236}">
                <a16:creationId xmlns:a16="http://schemas.microsoft.com/office/drawing/2014/main" id="{386E1F7A-6E1A-D422-6CC7-7D225DD2D9EC}"/>
              </a:ext>
            </a:extLst>
          </p:cNvPr>
          <p:cNvSpPr>
            <a:spLocks noChangeAspect="1" noChangeArrowheads="1"/>
          </p:cNvSpPr>
          <p:nvPr/>
        </p:nvSpPr>
        <p:spPr bwMode="auto">
          <a:xfrm>
            <a:off x="120650"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US" altLang="en-US" sz="1800">
              <a:solidFill>
                <a:srgbClr val="000000"/>
              </a:solidFill>
              <a:cs typeface="Calibri" panose="020F0502020204030204" pitchFamily="34" charset="0"/>
            </a:endParaRPr>
          </a:p>
        </p:txBody>
      </p:sp>
      <p:sp>
        <p:nvSpPr>
          <p:cNvPr id="17413" name="AutoShape 7" descr="Image result for read write inc">
            <a:extLst>
              <a:ext uri="{FF2B5EF4-FFF2-40B4-BE49-F238E27FC236}">
                <a16:creationId xmlns:a16="http://schemas.microsoft.com/office/drawing/2014/main" id="{BA4D6A74-6F82-B1A9-652B-DD0FCB1CB301}"/>
              </a:ext>
            </a:extLst>
          </p:cNvPr>
          <p:cNvSpPr>
            <a:spLocks noChangeAspect="1" noChangeArrowheads="1"/>
          </p:cNvSpPr>
          <p:nvPr/>
        </p:nvSpPr>
        <p:spPr bwMode="auto">
          <a:xfrm>
            <a:off x="273050"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US" altLang="en-US" sz="1800">
              <a:solidFill>
                <a:srgbClr val="000000"/>
              </a:solidFill>
              <a:cs typeface="Calibri" panose="020F0502020204030204" pitchFamily="34" charset="0"/>
            </a:endParaRPr>
          </a:p>
        </p:txBody>
      </p:sp>
      <p:pic>
        <p:nvPicPr>
          <p:cNvPr id="17414" name="Picture 9" descr="http://www.beechhillschool.co.uk/site/wp-content/uploads/2012/08/RWI_Logo.png">
            <a:hlinkClick r:id="rId2"/>
            <a:extLst>
              <a:ext uri="{FF2B5EF4-FFF2-40B4-BE49-F238E27FC236}">
                <a16:creationId xmlns:a16="http://schemas.microsoft.com/office/drawing/2014/main" id="{39EC8D9E-C90D-DB24-6D4F-4E4CAF9769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7400" y="1125538"/>
            <a:ext cx="3276600" cy="128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5" name="Picture 11" descr="https://ec1f234efcd44fd455a0-6aaf0a2e2991e656883c5119142839e5.ssl.cf3.rackcdn.com/large/9780/1984/9780198460398.jpg">
            <a:hlinkClick r:id="rId4"/>
            <a:extLst>
              <a:ext uri="{FF2B5EF4-FFF2-40B4-BE49-F238E27FC236}">
                <a16:creationId xmlns:a16="http://schemas.microsoft.com/office/drawing/2014/main" id="{017DAF6E-3B18-FC5E-E908-6514B70EA93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77013" y="2638425"/>
            <a:ext cx="2303462" cy="2297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6" name="Picture 13" descr="http://uk-can1.ciao.com/can_uk/1244247848.jpg">
            <a:hlinkClick r:id="rId6"/>
            <a:extLst>
              <a:ext uri="{FF2B5EF4-FFF2-40B4-BE49-F238E27FC236}">
                <a16:creationId xmlns:a16="http://schemas.microsoft.com/office/drawing/2014/main" id="{385C7E1C-6ECE-4B88-AC24-F4B4E0C4BAF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937375" y="4935538"/>
            <a:ext cx="19050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7" name="Rectangle 8">
            <a:extLst>
              <a:ext uri="{FF2B5EF4-FFF2-40B4-BE49-F238E27FC236}">
                <a16:creationId xmlns:a16="http://schemas.microsoft.com/office/drawing/2014/main" id="{012D5939-E88A-8F2E-800D-45E2782C3654}"/>
              </a:ext>
            </a:extLst>
          </p:cNvPr>
          <p:cNvSpPr>
            <a:spLocks noChangeArrowheads="1"/>
          </p:cNvSpPr>
          <p:nvPr/>
        </p:nvSpPr>
        <p:spPr bwMode="auto">
          <a:xfrm>
            <a:off x="587375" y="454025"/>
            <a:ext cx="36953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0" tIns="45720" rIns="91440" bIns="45720" anchor="t">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2400" b="1" err="1">
                <a:solidFill>
                  <a:schemeClr val="bg1"/>
                </a:solidFill>
                <a:latin typeface="Calibri"/>
                <a:ea typeface="Calibri"/>
                <a:cs typeface="Calibri"/>
              </a:rPr>
              <a:t>Burlish</a:t>
            </a:r>
            <a:r>
              <a:rPr lang="en-GB" altLang="en-US" sz="2400" b="1">
                <a:solidFill>
                  <a:schemeClr val="bg1"/>
                </a:solidFill>
                <a:latin typeface="Calibri"/>
                <a:ea typeface="Calibri"/>
                <a:cs typeface="Calibri"/>
              </a:rPr>
              <a:t> Park Primary School</a:t>
            </a: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15DA7A-B4A7-B658-DBA2-9AB1D880B3C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0CCB259-4E25-2687-84FE-13AA2D2DB4EE}"/>
              </a:ext>
            </a:extLst>
          </p:cNvPr>
          <p:cNvSpPr/>
          <p:nvPr/>
        </p:nvSpPr>
        <p:spPr>
          <a:xfrm>
            <a:off x="2600325" y="1147823"/>
            <a:ext cx="4504920" cy="1138773"/>
          </a:xfrm>
          <a:prstGeom prst="rect">
            <a:avLst/>
          </a:prstGeom>
        </p:spPr>
        <p:txBody>
          <a:bodyPr wrap="square" lIns="91440" tIns="45720" rIns="91440" bIns="45720" anchor="t">
            <a:spAutoFit/>
          </a:bodyPr>
          <a:lstStyle/>
          <a:p>
            <a:pPr>
              <a:defRPr/>
            </a:pPr>
            <a:r>
              <a:rPr lang="en-GB" sz="4000" b="1" u="sng">
                <a:solidFill>
                  <a:srgbClr val="0F07B9"/>
                </a:solidFill>
                <a:effectLst>
                  <a:outerShdw blurRad="38100" dist="38100" dir="2700000" algn="tl">
                    <a:srgbClr val="000000">
                      <a:alpha val="43137"/>
                    </a:srgbClr>
                  </a:outerShdw>
                </a:effectLst>
                <a:latin typeface="NTPreCursivek"/>
                <a:ea typeface="Calibri"/>
                <a:cs typeface="Calibri"/>
              </a:rPr>
              <a:t>Mastering Number</a:t>
            </a:r>
            <a:endParaRPr lang="en-US" sz="4000"/>
          </a:p>
          <a:p>
            <a:pPr>
              <a:defRPr/>
            </a:pPr>
            <a:endParaRPr lang="en-GB" sz="2800">
              <a:solidFill>
                <a:srgbClr val="0F07B9"/>
              </a:solidFill>
              <a:effectLst>
                <a:outerShdw blurRad="38100" dist="38100" dir="2700000" algn="tl">
                  <a:srgbClr val="000000">
                    <a:alpha val="43137"/>
                  </a:srgbClr>
                </a:outerShdw>
              </a:effectLst>
              <a:latin typeface="NTPreCursivek"/>
              <a:ea typeface="Calibri"/>
              <a:cs typeface="Calibri"/>
            </a:endParaRPr>
          </a:p>
        </p:txBody>
      </p:sp>
      <p:sp>
        <p:nvSpPr>
          <p:cNvPr id="3" name="Rectangle 2">
            <a:extLst>
              <a:ext uri="{FF2B5EF4-FFF2-40B4-BE49-F238E27FC236}">
                <a16:creationId xmlns:a16="http://schemas.microsoft.com/office/drawing/2014/main" id="{5D4617C4-C966-0CD8-FB29-E3792AA62BCD}"/>
              </a:ext>
            </a:extLst>
          </p:cNvPr>
          <p:cNvSpPr/>
          <p:nvPr/>
        </p:nvSpPr>
        <p:spPr>
          <a:xfrm>
            <a:off x="260350" y="1916113"/>
            <a:ext cx="6375400" cy="732508"/>
          </a:xfrm>
          <a:prstGeom prst="rect">
            <a:avLst/>
          </a:prstGeom>
        </p:spPr>
        <p:txBody>
          <a:bodyPr lIns="91440" tIns="45720" rIns="91440" bIns="45720" anchor="t">
            <a:spAutoFit/>
          </a:bodyPr>
          <a:lstStyle/>
          <a:p>
            <a:pPr marL="342900" indent="-342900">
              <a:lnSpc>
                <a:spcPct val="90000"/>
              </a:lnSpc>
              <a:spcBef>
                <a:spcPct val="20000"/>
              </a:spcBef>
              <a:buSzPct val="175000"/>
              <a:defRPr/>
            </a:pPr>
            <a:endParaRPr lang="en-GB" altLang="en-US" sz="1200">
              <a:solidFill>
                <a:prstClr val="black"/>
              </a:solidFill>
              <a:latin typeface="Calibri" panose="020F0502020204030204" pitchFamily="34" charset="0"/>
              <a:cs typeface="Calibri" panose="020F0502020204030204" pitchFamily="34" charset="0"/>
            </a:endParaRPr>
          </a:p>
          <a:p>
            <a:pPr>
              <a:lnSpc>
                <a:spcPct val="90000"/>
              </a:lnSpc>
              <a:spcBef>
                <a:spcPct val="20000"/>
              </a:spcBef>
              <a:buSzPct val="175000"/>
              <a:defRPr/>
            </a:pPr>
            <a:endParaRPr lang="en-GB" altLang="en-US" sz="2800">
              <a:solidFill>
                <a:prstClr val="black"/>
              </a:solidFill>
              <a:latin typeface="Calibri" panose="020F0502020204030204" pitchFamily="34" charset="0"/>
              <a:cs typeface="Calibri" panose="020F0502020204030204" pitchFamily="34" charset="0"/>
            </a:endParaRPr>
          </a:p>
        </p:txBody>
      </p:sp>
      <p:sp>
        <p:nvSpPr>
          <p:cNvPr id="17412" name="AutoShape 5" descr="Image result for read write inc">
            <a:extLst>
              <a:ext uri="{FF2B5EF4-FFF2-40B4-BE49-F238E27FC236}">
                <a16:creationId xmlns:a16="http://schemas.microsoft.com/office/drawing/2014/main" id="{494248A7-28CF-2F21-423B-5E403AADDC70}"/>
              </a:ext>
            </a:extLst>
          </p:cNvPr>
          <p:cNvSpPr>
            <a:spLocks noChangeAspect="1" noChangeArrowheads="1"/>
          </p:cNvSpPr>
          <p:nvPr/>
        </p:nvSpPr>
        <p:spPr bwMode="auto">
          <a:xfrm>
            <a:off x="120650"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US" altLang="en-US" sz="1800">
              <a:solidFill>
                <a:srgbClr val="000000"/>
              </a:solidFill>
              <a:cs typeface="Calibri" panose="020F0502020204030204" pitchFamily="34" charset="0"/>
            </a:endParaRPr>
          </a:p>
        </p:txBody>
      </p:sp>
      <p:sp>
        <p:nvSpPr>
          <p:cNvPr id="17413" name="AutoShape 7" descr="Image result for read write inc">
            <a:extLst>
              <a:ext uri="{FF2B5EF4-FFF2-40B4-BE49-F238E27FC236}">
                <a16:creationId xmlns:a16="http://schemas.microsoft.com/office/drawing/2014/main" id="{9D19FC60-C4DE-CD06-C932-7A20A3219DDD}"/>
              </a:ext>
            </a:extLst>
          </p:cNvPr>
          <p:cNvSpPr>
            <a:spLocks noChangeAspect="1" noChangeArrowheads="1"/>
          </p:cNvSpPr>
          <p:nvPr/>
        </p:nvSpPr>
        <p:spPr bwMode="auto">
          <a:xfrm>
            <a:off x="273050"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US" altLang="en-US" sz="1800">
              <a:solidFill>
                <a:srgbClr val="000000"/>
              </a:solidFill>
              <a:cs typeface="Calibri" panose="020F0502020204030204" pitchFamily="34" charset="0"/>
            </a:endParaRPr>
          </a:p>
        </p:txBody>
      </p:sp>
      <p:sp>
        <p:nvSpPr>
          <p:cNvPr id="17417" name="Rectangle 8">
            <a:extLst>
              <a:ext uri="{FF2B5EF4-FFF2-40B4-BE49-F238E27FC236}">
                <a16:creationId xmlns:a16="http://schemas.microsoft.com/office/drawing/2014/main" id="{9A948AD0-993A-FE69-F1F4-A475737B02A6}"/>
              </a:ext>
            </a:extLst>
          </p:cNvPr>
          <p:cNvSpPr>
            <a:spLocks noChangeArrowheads="1"/>
          </p:cNvSpPr>
          <p:nvPr/>
        </p:nvSpPr>
        <p:spPr bwMode="auto">
          <a:xfrm>
            <a:off x="587375" y="454025"/>
            <a:ext cx="36953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0" tIns="45720" rIns="91440" bIns="45720" anchor="t">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2400" b="1" err="1">
                <a:solidFill>
                  <a:schemeClr val="bg1"/>
                </a:solidFill>
                <a:latin typeface="Calibri"/>
                <a:ea typeface="Calibri"/>
                <a:cs typeface="Calibri"/>
              </a:rPr>
              <a:t>Burlish</a:t>
            </a:r>
            <a:r>
              <a:rPr lang="en-GB" altLang="en-US" sz="2400" b="1">
                <a:solidFill>
                  <a:schemeClr val="bg1"/>
                </a:solidFill>
                <a:latin typeface="Calibri"/>
                <a:ea typeface="Calibri"/>
                <a:cs typeface="Calibri"/>
              </a:rPr>
              <a:t> Park Primary School</a:t>
            </a:r>
          </a:p>
        </p:txBody>
      </p:sp>
      <p:sp>
        <p:nvSpPr>
          <p:cNvPr id="4" name="TextBox 3">
            <a:extLst>
              <a:ext uri="{FF2B5EF4-FFF2-40B4-BE49-F238E27FC236}">
                <a16:creationId xmlns:a16="http://schemas.microsoft.com/office/drawing/2014/main" id="{FC269C38-7B12-9545-2A2E-1164DAA6EED4}"/>
              </a:ext>
            </a:extLst>
          </p:cNvPr>
          <p:cNvSpPr txBox="1"/>
          <p:nvPr/>
        </p:nvSpPr>
        <p:spPr>
          <a:xfrm>
            <a:off x="284446" y="1720490"/>
            <a:ext cx="8321671" cy="48320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Arial"/>
                <a:cs typeface="Arial"/>
                <a:hlinkClick r:id="rId2"/>
              </a:rPr>
              <a:t>See Mastering Number in action</a:t>
            </a:r>
          </a:p>
          <a:p>
            <a:endParaRPr lang="en-US"/>
          </a:p>
          <a:p>
            <a:r>
              <a:rPr lang="en-US" sz="2000">
                <a:solidFill>
                  <a:srgbClr val="2D374B"/>
                </a:solidFill>
                <a:latin typeface="NTPreCursivek"/>
                <a:cs typeface="Arial"/>
              </a:rPr>
              <a:t>The first few years of a child’s life are especially important for mathematics development. Research shows that early mathematical knowledge predicts later reading ability and general education and social progress. Conversely, children who start behind in mathematics tend to stay behind throughout their whole educational journey.</a:t>
            </a:r>
            <a:endParaRPr lang="en-US" sz="2000">
              <a:latin typeface="NTPreCursivek"/>
              <a:cs typeface="Arial"/>
            </a:endParaRPr>
          </a:p>
          <a:p>
            <a:endParaRPr lang="en-US" sz="2000">
              <a:solidFill>
                <a:srgbClr val="2D374B"/>
              </a:solidFill>
              <a:latin typeface="NTPreCursivek"/>
              <a:cs typeface="Arial"/>
            </a:endParaRPr>
          </a:p>
          <a:p>
            <a:r>
              <a:rPr lang="en-US" sz="2000">
                <a:solidFill>
                  <a:srgbClr val="2D374B"/>
                </a:solidFill>
                <a:latin typeface="NTPreCursivek"/>
                <a:cs typeface="Arial"/>
              </a:rPr>
              <a:t>The objective for those working in Early Years, is to ensure that all children develop firm mathematical foundations in a way that is engaging, and appropriate for their age. </a:t>
            </a:r>
          </a:p>
          <a:p>
            <a:endParaRPr lang="en-US" sz="2000">
              <a:solidFill>
                <a:srgbClr val="2D374B"/>
              </a:solidFill>
              <a:latin typeface="NTPreCursivek"/>
            </a:endParaRPr>
          </a:p>
          <a:p>
            <a:endParaRPr lang="en-US"/>
          </a:p>
          <a:p>
            <a:endParaRPr lang="en-US"/>
          </a:p>
          <a:p>
            <a:endParaRPr lang="en-US"/>
          </a:p>
          <a:p>
            <a:endParaRPr lang="en-US"/>
          </a:p>
        </p:txBody>
      </p:sp>
      <p:pic>
        <p:nvPicPr>
          <p:cNvPr id="6" name="Picture 5">
            <a:extLst>
              <a:ext uri="{FF2B5EF4-FFF2-40B4-BE49-F238E27FC236}">
                <a16:creationId xmlns:a16="http://schemas.microsoft.com/office/drawing/2014/main" id="{C841E6D6-A615-D67C-DEA4-A46BC0B0DFF2}"/>
              </a:ext>
            </a:extLst>
          </p:cNvPr>
          <p:cNvPicPr>
            <a:picLocks noChangeAspect="1"/>
          </p:cNvPicPr>
          <p:nvPr/>
        </p:nvPicPr>
        <p:blipFill>
          <a:blip r:embed="rId3"/>
          <a:stretch>
            <a:fillRect/>
          </a:stretch>
        </p:blipFill>
        <p:spPr>
          <a:xfrm>
            <a:off x="117265" y="4677405"/>
            <a:ext cx="5904603" cy="1988929"/>
          </a:xfrm>
          <a:prstGeom prst="rect">
            <a:avLst/>
          </a:prstGeom>
        </p:spPr>
      </p:pic>
      <p:pic>
        <p:nvPicPr>
          <p:cNvPr id="7" name="Picture 6">
            <a:extLst>
              <a:ext uri="{FF2B5EF4-FFF2-40B4-BE49-F238E27FC236}">
                <a16:creationId xmlns:a16="http://schemas.microsoft.com/office/drawing/2014/main" id="{DB8885CB-7FB6-7546-5FC1-5E26FA853027}"/>
              </a:ext>
            </a:extLst>
          </p:cNvPr>
          <p:cNvPicPr>
            <a:picLocks noChangeAspect="1"/>
          </p:cNvPicPr>
          <p:nvPr/>
        </p:nvPicPr>
        <p:blipFill>
          <a:blip r:embed="rId4"/>
          <a:stretch>
            <a:fillRect/>
          </a:stretch>
        </p:blipFill>
        <p:spPr>
          <a:xfrm>
            <a:off x="6024832" y="4672282"/>
            <a:ext cx="3017808" cy="1999172"/>
          </a:xfrm>
          <a:prstGeom prst="rect">
            <a:avLst/>
          </a:prstGeom>
        </p:spPr>
      </p:pic>
    </p:spTree>
    <p:extLst>
      <p:ext uri="{BB962C8B-B14F-4D97-AF65-F5344CB8AC3E}">
        <p14:creationId xmlns:p14="http://schemas.microsoft.com/office/powerpoint/2010/main" val="4024512765"/>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F1DD7C79-2986-4B39-9F5B-BB041BED1264}"/>
              </a:ext>
            </a:extLst>
          </p:cNvPr>
          <p:cNvSpPr>
            <a:spLocks noChangeArrowheads="1"/>
          </p:cNvSpPr>
          <p:nvPr/>
        </p:nvSpPr>
        <p:spPr bwMode="auto">
          <a:xfrm>
            <a:off x="468313" y="333375"/>
            <a:ext cx="36953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0" tIns="45720" rIns="91440" bIns="45720" anchor="t">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defRPr/>
            </a:pPr>
            <a:r>
              <a:rPr lang="en-GB" altLang="en-US" sz="2400" b="1" err="1">
                <a:solidFill>
                  <a:schemeClr val="bg1"/>
                </a:solidFill>
                <a:latin typeface="+mj-lt"/>
                <a:cs typeface="Calibri"/>
              </a:rPr>
              <a:t>Burlish</a:t>
            </a:r>
            <a:r>
              <a:rPr lang="en-GB" altLang="en-US" sz="2400" b="1">
                <a:solidFill>
                  <a:schemeClr val="bg1"/>
                </a:solidFill>
                <a:latin typeface="+mj-lt"/>
                <a:cs typeface="Calibri"/>
              </a:rPr>
              <a:t> Park Primary School</a:t>
            </a:r>
          </a:p>
        </p:txBody>
      </p:sp>
      <p:sp>
        <p:nvSpPr>
          <p:cNvPr id="4" name="Rectangle 3">
            <a:extLst>
              <a:ext uri="{FF2B5EF4-FFF2-40B4-BE49-F238E27FC236}">
                <a16:creationId xmlns:a16="http://schemas.microsoft.com/office/drawing/2014/main" id="{B1458CBA-64A7-463F-8A56-6CA0DB0F9E1D}"/>
              </a:ext>
            </a:extLst>
          </p:cNvPr>
          <p:cNvSpPr/>
          <p:nvPr/>
        </p:nvSpPr>
        <p:spPr>
          <a:xfrm>
            <a:off x="0" y="1103313"/>
            <a:ext cx="9182100" cy="4955203"/>
          </a:xfrm>
          <a:prstGeom prst="rect">
            <a:avLst/>
          </a:prstGeom>
        </p:spPr>
        <p:txBody>
          <a:bodyPr lIns="91440" tIns="45720" rIns="91440" bIns="45720" anchor="t">
            <a:spAutoFit/>
          </a:bodyPr>
          <a:lstStyle/>
          <a:p>
            <a:pPr>
              <a:defRPr/>
            </a:pPr>
            <a:r>
              <a:rPr lang="en-GB" sz="4800">
                <a:solidFill>
                  <a:srgbClr val="0F07B9"/>
                </a:solidFill>
                <a:effectLst>
                  <a:outerShdw blurRad="38100" dist="38100" dir="2700000" algn="tl">
                    <a:srgbClr val="000000">
                      <a:alpha val="43137"/>
                    </a:srgbClr>
                  </a:outerShdw>
                </a:effectLst>
                <a:latin typeface="+mj-lt"/>
                <a:cs typeface="Calibri"/>
              </a:rPr>
              <a:t>           </a:t>
            </a:r>
            <a:r>
              <a:rPr lang="en-GB" sz="4800">
                <a:solidFill>
                  <a:srgbClr val="0F07B9"/>
                </a:solidFill>
                <a:effectLst>
                  <a:outerShdw blurRad="38100" dist="38100" dir="2700000" algn="tl">
                    <a:srgbClr val="000000">
                      <a:alpha val="43137"/>
                    </a:srgbClr>
                  </a:outerShdw>
                </a:effectLst>
                <a:latin typeface="NTPreCursivek"/>
                <a:cs typeface="Calibri"/>
              </a:rPr>
              <a:t>  Outdoor Learning</a:t>
            </a:r>
          </a:p>
          <a:p>
            <a:pPr algn="ctr">
              <a:defRPr/>
            </a:pPr>
            <a:r>
              <a:rPr lang="en-GB" sz="3200">
                <a:latin typeface="NTPreCursivek"/>
                <a:cs typeface="Calibri"/>
              </a:rPr>
              <a:t>We have </a:t>
            </a:r>
            <a:r>
              <a:rPr lang="en-GB" sz="3200">
                <a:solidFill>
                  <a:srgbClr val="0F07B9"/>
                </a:solidFill>
                <a:effectLst>
                  <a:outerShdw blurRad="38100" dist="38100" dir="2700000" algn="tl">
                    <a:srgbClr val="000000">
                      <a:alpha val="43137"/>
                    </a:srgbClr>
                  </a:outerShdw>
                </a:effectLst>
                <a:latin typeface="NTPreCursivek"/>
                <a:cs typeface="Calibri"/>
              </a:rPr>
              <a:t>outdoor sessions every day.</a:t>
            </a:r>
          </a:p>
          <a:p>
            <a:pPr algn="ctr">
              <a:defRPr/>
            </a:pPr>
            <a:r>
              <a:rPr lang="en-GB" sz="3200">
                <a:solidFill>
                  <a:srgbClr val="0F07B9"/>
                </a:solidFill>
                <a:effectLst>
                  <a:outerShdw blurRad="38100" dist="38100" dir="2700000" algn="tl">
                    <a:srgbClr val="000000">
                      <a:alpha val="43137"/>
                    </a:srgbClr>
                  </a:outerShdw>
                </a:effectLst>
                <a:latin typeface="NTPreCursivek"/>
                <a:cs typeface="Calibri"/>
              </a:rPr>
              <a:t>Please provide a pair of </a:t>
            </a:r>
            <a:r>
              <a:rPr lang="en-GB" sz="3200" u="sng">
                <a:solidFill>
                  <a:srgbClr val="0F07B9"/>
                </a:solidFill>
                <a:effectLst>
                  <a:outerShdw blurRad="38100" dist="38100" dir="2700000" algn="tl">
                    <a:srgbClr val="000000">
                      <a:alpha val="43137"/>
                    </a:srgbClr>
                  </a:outerShdw>
                </a:effectLst>
                <a:latin typeface="NTPreCursivek"/>
                <a:cs typeface="Calibri"/>
              </a:rPr>
              <a:t>named</a:t>
            </a:r>
            <a:r>
              <a:rPr lang="en-GB" sz="3200">
                <a:solidFill>
                  <a:srgbClr val="0F07B9"/>
                </a:solidFill>
                <a:effectLst>
                  <a:outerShdw blurRad="38100" dist="38100" dir="2700000" algn="tl">
                    <a:srgbClr val="000000">
                      <a:alpha val="43137"/>
                    </a:srgbClr>
                  </a:outerShdw>
                </a:effectLst>
                <a:latin typeface="NTPreCursivek"/>
                <a:cs typeface="Calibri"/>
              </a:rPr>
              <a:t> </a:t>
            </a:r>
          </a:p>
          <a:p>
            <a:pPr algn="ctr">
              <a:defRPr/>
            </a:pPr>
            <a:r>
              <a:rPr lang="en-GB" sz="3200">
                <a:solidFill>
                  <a:srgbClr val="0F07B9"/>
                </a:solidFill>
                <a:effectLst>
                  <a:outerShdw blurRad="38100" dist="38100" dir="2700000" algn="tl">
                    <a:srgbClr val="000000">
                      <a:alpha val="43137"/>
                    </a:srgbClr>
                  </a:outerShdw>
                </a:effectLst>
                <a:latin typeface="NTPreCursivek"/>
                <a:cs typeface="Calibri"/>
              </a:rPr>
              <a:t>wellies for your child to be kept in </a:t>
            </a:r>
          </a:p>
          <a:p>
            <a:pPr algn="ctr">
              <a:defRPr/>
            </a:pPr>
            <a:r>
              <a:rPr lang="en-GB" sz="3200">
                <a:solidFill>
                  <a:srgbClr val="0F07B9"/>
                </a:solidFill>
                <a:effectLst>
                  <a:outerShdw blurRad="38100" dist="38100" dir="2700000" algn="tl">
                    <a:srgbClr val="000000">
                      <a:alpha val="43137"/>
                    </a:srgbClr>
                  </a:outerShdw>
                </a:effectLst>
                <a:latin typeface="NTPreCursivek"/>
                <a:cs typeface="Calibri"/>
              </a:rPr>
              <a:t>school. </a:t>
            </a:r>
          </a:p>
          <a:p>
            <a:pPr algn="ctr">
              <a:defRPr/>
            </a:pPr>
            <a:r>
              <a:rPr lang="en-GB" sz="2800">
                <a:latin typeface="NTPreCursivek"/>
                <a:cs typeface="Calibri"/>
              </a:rPr>
              <a:t>We use the outdoor area </a:t>
            </a:r>
          </a:p>
          <a:p>
            <a:pPr algn="ctr">
              <a:defRPr/>
            </a:pPr>
            <a:r>
              <a:rPr lang="en-GB" sz="2800">
                <a:latin typeface="NTPreCursivek"/>
                <a:cs typeface="Calibri"/>
              </a:rPr>
              <a:t>in all weathers for curriculum</a:t>
            </a:r>
          </a:p>
          <a:p>
            <a:pPr algn="ctr">
              <a:defRPr/>
            </a:pPr>
            <a:r>
              <a:rPr lang="en-GB" sz="2800">
                <a:latin typeface="NTPreCursivek"/>
                <a:cs typeface="Calibri"/>
              </a:rPr>
              <a:t>Activities. </a:t>
            </a:r>
          </a:p>
          <a:p>
            <a:pPr algn="ctr">
              <a:defRPr/>
            </a:pPr>
            <a:r>
              <a:rPr lang="en-GB" sz="2800">
                <a:latin typeface="NTPreCursivek"/>
                <a:cs typeface="Calibri"/>
              </a:rPr>
              <a:t>Dirty uniform and messy hair means that fun learning has taken place! </a:t>
            </a:r>
            <a:endParaRPr lang="en-GB"/>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1">
            <a:extLst>
              <a:ext uri="{FF2B5EF4-FFF2-40B4-BE49-F238E27FC236}">
                <a16:creationId xmlns:a16="http://schemas.microsoft.com/office/drawing/2014/main" id="{A64E61C7-8379-452E-B26A-02EF74B5BCF4}"/>
              </a:ext>
            </a:extLst>
          </p:cNvPr>
          <p:cNvSpPr>
            <a:spLocks noChangeArrowheads="1"/>
          </p:cNvSpPr>
          <p:nvPr/>
        </p:nvSpPr>
        <p:spPr bwMode="auto">
          <a:xfrm>
            <a:off x="323850" y="333375"/>
            <a:ext cx="36953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0" tIns="45720" rIns="91440" bIns="45720" anchor="t">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defRPr/>
            </a:pPr>
            <a:r>
              <a:rPr lang="en-GB" altLang="en-US" sz="2400" b="1" err="1">
                <a:solidFill>
                  <a:schemeClr val="bg1"/>
                </a:solidFill>
                <a:latin typeface="+mj-lt"/>
                <a:cs typeface="Calibri"/>
              </a:rPr>
              <a:t>Burlish</a:t>
            </a:r>
            <a:r>
              <a:rPr lang="en-GB" altLang="en-US" sz="2400" b="1">
                <a:solidFill>
                  <a:schemeClr val="bg1"/>
                </a:solidFill>
                <a:latin typeface="+mj-lt"/>
                <a:cs typeface="Calibri"/>
              </a:rPr>
              <a:t> Park Primary School</a:t>
            </a:r>
          </a:p>
        </p:txBody>
      </p:sp>
      <p:sp>
        <p:nvSpPr>
          <p:cNvPr id="3" name="Rectangle 2">
            <a:extLst>
              <a:ext uri="{FF2B5EF4-FFF2-40B4-BE49-F238E27FC236}">
                <a16:creationId xmlns:a16="http://schemas.microsoft.com/office/drawing/2014/main" id="{1C77CACB-5742-4BFB-B144-F0BA76C0AE82}"/>
              </a:ext>
            </a:extLst>
          </p:cNvPr>
          <p:cNvSpPr/>
          <p:nvPr/>
        </p:nvSpPr>
        <p:spPr>
          <a:xfrm>
            <a:off x="2555875" y="1196975"/>
            <a:ext cx="3758850" cy="830997"/>
          </a:xfrm>
          <a:prstGeom prst="rect">
            <a:avLst/>
          </a:prstGeom>
        </p:spPr>
        <p:txBody>
          <a:bodyPr wrap="none" lIns="91440" tIns="45720" rIns="91440" bIns="45720" anchor="t">
            <a:spAutoFit/>
          </a:bodyPr>
          <a:lstStyle/>
          <a:p>
            <a:pPr>
              <a:defRPr/>
            </a:pPr>
            <a:r>
              <a:rPr lang="en-GB" sz="4800" b="1">
                <a:solidFill>
                  <a:srgbClr val="0F07B9"/>
                </a:solidFill>
                <a:effectLst>
                  <a:outerShdw blurRad="38100" dist="38100" dir="2700000" algn="tl">
                    <a:srgbClr val="000000">
                      <a:alpha val="43137"/>
                    </a:srgbClr>
                  </a:outerShdw>
                </a:effectLst>
                <a:latin typeface="NTPreCursivek"/>
                <a:cs typeface="Calibri"/>
              </a:rPr>
              <a:t>Forest School.</a:t>
            </a:r>
            <a:endParaRPr lang="en-GB" sz="4800" b="1">
              <a:latin typeface="NTPreCursivek"/>
              <a:cs typeface="Calibri"/>
            </a:endParaRPr>
          </a:p>
        </p:txBody>
      </p:sp>
      <p:sp>
        <p:nvSpPr>
          <p:cNvPr id="2" name="Rectangle 1">
            <a:extLst>
              <a:ext uri="{FF2B5EF4-FFF2-40B4-BE49-F238E27FC236}">
                <a16:creationId xmlns:a16="http://schemas.microsoft.com/office/drawing/2014/main" id="{B5564852-0993-4EEB-9F1D-9364A3B77A5C}"/>
              </a:ext>
            </a:extLst>
          </p:cNvPr>
          <p:cNvSpPr/>
          <p:nvPr/>
        </p:nvSpPr>
        <p:spPr>
          <a:xfrm>
            <a:off x="323850" y="2027238"/>
            <a:ext cx="8351838" cy="4216539"/>
          </a:xfrm>
          <a:prstGeom prst="rect">
            <a:avLst/>
          </a:prstGeom>
        </p:spPr>
        <p:txBody>
          <a:bodyPr lIns="91440" tIns="45720" rIns="91440" bIns="45720" anchor="t">
            <a:spAutoFit/>
          </a:bodyPr>
          <a:lstStyle/>
          <a:p>
            <a:pPr>
              <a:defRPr/>
            </a:pPr>
            <a:r>
              <a:rPr lang="en-GB" altLang="en-US" sz="2400">
                <a:latin typeface="NTPreCursivek"/>
                <a:cs typeface="Calibri"/>
              </a:rPr>
              <a:t>Children will take part in Forest School every other half term. </a:t>
            </a:r>
          </a:p>
          <a:p>
            <a:pPr>
              <a:defRPr/>
            </a:pPr>
            <a:endParaRPr lang="en-GB" altLang="en-US" sz="2400">
              <a:latin typeface="NTPreCursivek"/>
              <a:cs typeface="Calibri" panose="020F0502020204030204" pitchFamily="34" charset="0"/>
            </a:endParaRPr>
          </a:p>
          <a:p>
            <a:pPr>
              <a:defRPr/>
            </a:pPr>
            <a:r>
              <a:rPr lang="en-GB" altLang="en-US" sz="2400">
                <a:latin typeface="NTPreCursivek"/>
                <a:cs typeface="Calibri"/>
              </a:rPr>
              <a:t>They will need:</a:t>
            </a:r>
          </a:p>
          <a:p>
            <a:pPr marL="457200" indent="-457200">
              <a:buFont typeface="Arial" panose="020B0604020202020204" pitchFamily="34" charset="0"/>
              <a:buChar char="•"/>
              <a:defRPr/>
            </a:pPr>
            <a:r>
              <a:rPr lang="en-GB" altLang="en-US" sz="2400">
                <a:latin typeface="NTPreCursivek"/>
                <a:cs typeface="Calibri"/>
              </a:rPr>
              <a:t>Wellies (also used for Outdoor Learning)</a:t>
            </a:r>
          </a:p>
          <a:p>
            <a:pPr marL="457200" indent="-457200">
              <a:buFont typeface="Arial" panose="020B0604020202020204" pitchFamily="34" charset="0"/>
              <a:buChar char="•"/>
              <a:defRPr/>
            </a:pPr>
            <a:r>
              <a:rPr lang="en-GB" altLang="en-US" sz="2400">
                <a:latin typeface="NTPreCursivek"/>
                <a:cs typeface="Calibri"/>
              </a:rPr>
              <a:t>Extra layers (e.g. fleece , jumper)</a:t>
            </a:r>
          </a:p>
          <a:p>
            <a:pPr marL="457200" indent="-457200">
              <a:buFont typeface="Arial" panose="020B0604020202020204" pitchFamily="34" charset="0"/>
              <a:buChar char="•"/>
              <a:defRPr/>
            </a:pPr>
            <a:r>
              <a:rPr lang="en-GB" altLang="en-US" sz="2400">
                <a:latin typeface="NTPreCursivek"/>
                <a:cs typeface="Calibri"/>
              </a:rPr>
              <a:t>Extra socks</a:t>
            </a:r>
          </a:p>
          <a:p>
            <a:pPr marL="457200" indent="-457200">
              <a:buFont typeface="Arial" panose="020B0604020202020204" pitchFamily="34" charset="0"/>
              <a:buChar char="•"/>
              <a:defRPr/>
            </a:pPr>
            <a:r>
              <a:rPr lang="en-GB" altLang="en-US" sz="2400">
                <a:latin typeface="NTPreCursivek"/>
                <a:cs typeface="Calibri"/>
              </a:rPr>
              <a:t>Hat, scarf and gloves</a:t>
            </a:r>
          </a:p>
          <a:p>
            <a:pPr algn="ctr">
              <a:defRPr/>
            </a:pPr>
            <a:r>
              <a:rPr lang="en-GB" altLang="en-US" sz="2400">
                <a:latin typeface="NTPreCursivek"/>
                <a:cs typeface="Calibri"/>
              </a:rPr>
              <a:t>ALL NAMED PLEASE!</a:t>
            </a:r>
          </a:p>
          <a:p>
            <a:pPr algn="ctr">
              <a:defRPr/>
            </a:pPr>
            <a:endParaRPr lang="en-GB" altLang="en-US" sz="2400">
              <a:latin typeface="NTPreCursivek"/>
              <a:cs typeface="Calibri" panose="020F0502020204030204" pitchFamily="34" charset="0"/>
            </a:endParaRPr>
          </a:p>
          <a:p>
            <a:pPr algn="ctr">
              <a:defRPr/>
            </a:pPr>
            <a:r>
              <a:rPr lang="en-GB" altLang="en-US" sz="2400">
                <a:latin typeface="NTPreCursivek"/>
                <a:cs typeface="Calibri"/>
              </a:rPr>
              <a:t>  Children should come to school in their</a:t>
            </a:r>
          </a:p>
          <a:p>
            <a:pPr algn="ctr">
              <a:defRPr/>
            </a:pPr>
            <a:r>
              <a:rPr lang="en-GB" altLang="en-US" sz="2400">
                <a:latin typeface="NTPreCursivek"/>
                <a:cs typeface="Calibri"/>
              </a:rPr>
              <a:t> Forest School clothes ready for their sessions</a:t>
            </a:r>
            <a:r>
              <a:rPr lang="en-GB" altLang="en-US" sz="2800">
                <a:latin typeface="NTPreCursivek"/>
                <a:cs typeface="Calibri"/>
              </a:rPr>
              <a:t>. </a:t>
            </a: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1">
            <a:extLst>
              <a:ext uri="{FF2B5EF4-FFF2-40B4-BE49-F238E27FC236}">
                <a16:creationId xmlns:a16="http://schemas.microsoft.com/office/drawing/2014/main" id="{6D271CE2-97DA-48C6-A394-7F3B90071DAA}"/>
              </a:ext>
            </a:extLst>
          </p:cNvPr>
          <p:cNvSpPr>
            <a:spLocks noChangeArrowheads="1"/>
          </p:cNvSpPr>
          <p:nvPr/>
        </p:nvSpPr>
        <p:spPr bwMode="auto">
          <a:xfrm>
            <a:off x="323850" y="333375"/>
            <a:ext cx="36953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0" tIns="45720" rIns="91440" bIns="45720" anchor="t">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defRPr/>
            </a:pPr>
            <a:r>
              <a:rPr lang="en-GB" altLang="en-US" sz="2400" b="1" err="1">
                <a:solidFill>
                  <a:schemeClr val="bg1"/>
                </a:solidFill>
                <a:latin typeface="+mj-lt"/>
                <a:cs typeface="Calibri"/>
              </a:rPr>
              <a:t>Burlish</a:t>
            </a:r>
            <a:r>
              <a:rPr lang="en-GB" altLang="en-US" sz="2400" b="1">
                <a:solidFill>
                  <a:schemeClr val="bg1"/>
                </a:solidFill>
                <a:latin typeface="+mj-lt"/>
                <a:cs typeface="Calibri"/>
              </a:rPr>
              <a:t> Park Primary School</a:t>
            </a:r>
          </a:p>
        </p:txBody>
      </p:sp>
      <p:sp>
        <p:nvSpPr>
          <p:cNvPr id="20483" name="Rectangle 1">
            <a:extLst>
              <a:ext uri="{FF2B5EF4-FFF2-40B4-BE49-F238E27FC236}">
                <a16:creationId xmlns:a16="http://schemas.microsoft.com/office/drawing/2014/main" id="{D45D4AD0-7C65-A722-5B70-8C84AC9CF744}"/>
              </a:ext>
            </a:extLst>
          </p:cNvPr>
          <p:cNvSpPr>
            <a:spLocks noChangeArrowheads="1"/>
          </p:cNvSpPr>
          <p:nvPr/>
        </p:nvSpPr>
        <p:spPr bwMode="auto">
          <a:xfrm>
            <a:off x="539750" y="1700213"/>
            <a:ext cx="7993063"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4000">
                <a:latin typeface="NTPreCursivek"/>
                <a:cs typeface="Calibri"/>
              </a:rPr>
              <a:t>If you are able to help at Forest School </a:t>
            </a:r>
            <a:r>
              <a:rPr lang="en-GB" altLang="en-US" sz="4000" b="1">
                <a:latin typeface="NTPreCursivek"/>
                <a:cs typeface="Calibri"/>
              </a:rPr>
              <a:t>on a regular weekly basis </a:t>
            </a:r>
            <a:r>
              <a:rPr lang="en-GB" altLang="en-US" sz="4000">
                <a:latin typeface="NTPreCursivek"/>
                <a:cs typeface="Calibri"/>
              </a:rPr>
              <a:t>then please let us know.</a:t>
            </a:r>
          </a:p>
          <a:p>
            <a:pPr algn="ctr">
              <a:spcBef>
                <a:spcPct val="0"/>
              </a:spcBef>
              <a:buFontTx/>
              <a:buNone/>
            </a:pPr>
            <a:endParaRPr lang="en-GB" altLang="en-US" sz="4000">
              <a:latin typeface="NTPreCursivek"/>
              <a:cs typeface="Calibri" panose="020F0502020204030204" pitchFamily="34" charset="0"/>
            </a:endParaRPr>
          </a:p>
          <a:p>
            <a:pPr algn="ctr">
              <a:spcBef>
                <a:spcPct val="0"/>
              </a:spcBef>
              <a:buFontTx/>
              <a:buNone/>
            </a:pPr>
            <a:r>
              <a:rPr lang="en-GB" altLang="en-US" sz="4000">
                <a:latin typeface="NTPreCursivek"/>
                <a:cs typeface="Calibri"/>
              </a:rPr>
              <a:t>We are always grateful for regular helpers.</a:t>
            </a:r>
          </a:p>
          <a:p>
            <a:pPr algn="ctr">
              <a:spcBef>
                <a:spcPct val="0"/>
              </a:spcBef>
              <a:buFontTx/>
              <a:buNone/>
            </a:pPr>
            <a:endParaRPr lang="en-GB" altLang="en-US" sz="4000">
              <a:latin typeface="NTPreCursivek"/>
              <a:cs typeface="Calibri" panose="020F0502020204030204" pitchFamily="34" charset="0"/>
            </a:endParaRPr>
          </a:p>
          <a:p>
            <a:pPr algn="ctr">
              <a:spcBef>
                <a:spcPct val="0"/>
              </a:spcBef>
              <a:buFontTx/>
              <a:buNone/>
            </a:pPr>
            <a:r>
              <a:rPr lang="en-GB" altLang="en-US" sz="4000">
                <a:latin typeface="NTPreCursivek"/>
                <a:cs typeface="Calibri"/>
              </a:rPr>
              <a:t> A DBS check is required.   </a:t>
            </a: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1">
            <a:extLst>
              <a:ext uri="{FF2B5EF4-FFF2-40B4-BE49-F238E27FC236}">
                <a16:creationId xmlns:a16="http://schemas.microsoft.com/office/drawing/2014/main" id="{1AEA6B93-A7C5-4DF1-9AD4-AF6252642D2A}"/>
              </a:ext>
            </a:extLst>
          </p:cNvPr>
          <p:cNvSpPr>
            <a:spLocks noChangeArrowheads="1"/>
          </p:cNvSpPr>
          <p:nvPr/>
        </p:nvSpPr>
        <p:spPr bwMode="auto">
          <a:xfrm>
            <a:off x="323850" y="333375"/>
            <a:ext cx="36953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0" tIns="45720" rIns="91440" bIns="45720" anchor="t">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defRPr/>
            </a:pPr>
            <a:r>
              <a:rPr lang="en-GB" altLang="en-US" sz="2400" b="1" err="1">
                <a:solidFill>
                  <a:schemeClr val="bg1"/>
                </a:solidFill>
                <a:latin typeface="+mj-lt"/>
                <a:cs typeface="Calibri"/>
              </a:rPr>
              <a:t>Burlish</a:t>
            </a:r>
            <a:r>
              <a:rPr lang="en-GB" altLang="en-US" sz="2400" b="1">
                <a:solidFill>
                  <a:schemeClr val="bg1"/>
                </a:solidFill>
                <a:latin typeface="+mj-lt"/>
                <a:cs typeface="Calibri"/>
              </a:rPr>
              <a:t> Park Primary School</a:t>
            </a:r>
          </a:p>
        </p:txBody>
      </p:sp>
      <p:sp>
        <p:nvSpPr>
          <p:cNvPr id="33795" name="Rectangle 2">
            <a:extLst>
              <a:ext uri="{FF2B5EF4-FFF2-40B4-BE49-F238E27FC236}">
                <a16:creationId xmlns:a16="http://schemas.microsoft.com/office/drawing/2014/main" id="{835B93A9-E84C-42AB-83B9-8D4512C301F7}"/>
              </a:ext>
            </a:extLst>
          </p:cNvPr>
          <p:cNvSpPr>
            <a:spLocks noChangeArrowheads="1"/>
          </p:cNvSpPr>
          <p:nvPr/>
        </p:nvSpPr>
        <p:spPr bwMode="auto">
          <a:xfrm>
            <a:off x="36513" y="1323975"/>
            <a:ext cx="8567737" cy="5355312"/>
          </a:xfrm>
          <a:prstGeom prst="rect">
            <a:avLst/>
          </a:prstGeom>
          <a:noFill/>
          <a:ln w="9525">
            <a:noFill/>
            <a:miter lim="800000"/>
            <a:headEnd/>
            <a:tailEnd/>
          </a:ln>
        </p:spPr>
        <p:txBody>
          <a:bodyPr lIns="91440" tIns="45720" rIns="91440" bIns="45720" anchor="t">
            <a:spAutoFit/>
          </a:bodyPr>
          <a:lstStyle/>
          <a:p>
            <a:pPr algn="ctr">
              <a:defRPr/>
            </a:pPr>
            <a:r>
              <a:rPr lang="en-GB" sz="3600">
                <a:solidFill>
                  <a:srgbClr val="0F07B9"/>
                </a:solidFill>
                <a:effectLst>
                  <a:outerShdw blurRad="38100" dist="38100" dir="2700000" algn="tl">
                    <a:srgbClr val="000000">
                      <a:alpha val="43137"/>
                    </a:srgbClr>
                  </a:outerShdw>
                </a:effectLst>
                <a:latin typeface="NTPreCursivek"/>
                <a:cs typeface="Calibri"/>
              </a:rPr>
              <a:t> </a:t>
            </a:r>
            <a:r>
              <a:rPr lang="en-GB" sz="4400" b="1" u="sng">
                <a:solidFill>
                  <a:srgbClr val="0F07B9"/>
                </a:solidFill>
                <a:effectLst>
                  <a:outerShdw blurRad="38100" dist="38100" dir="2700000" algn="tl">
                    <a:srgbClr val="000000">
                      <a:alpha val="43137"/>
                    </a:srgbClr>
                  </a:outerShdw>
                </a:effectLst>
                <a:latin typeface="NTPreCursivek"/>
                <a:cs typeface="Calibri"/>
              </a:rPr>
              <a:t>P.E.</a:t>
            </a:r>
            <a:endParaRPr lang="en-GB" altLang="en-US" sz="4400" b="1" u="sng">
              <a:latin typeface="NTPreCursivek"/>
              <a:cs typeface="Calibri"/>
            </a:endParaRPr>
          </a:p>
          <a:p>
            <a:pPr>
              <a:defRPr/>
            </a:pPr>
            <a:r>
              <a:rPr lang="en-GB" altLang="en-US" sz="2800">
                <a:latin typeface="NTPreCursivek"/>
                <a:cs typeface="Calibri"/>
              </a:rPr>
              <a:t>Children will need:</a:t>
            </a:r>
          </a:p>
          <a:p>
            <a:pPr marL="457200" indent="-457200">
              <a:buFont typeface="Arial" panose="020B0604020202020204" pitchFamily="34" charset="0"/>
              <a:buChar char="•"/>
              <a:defRPr/>
            </a:pPr>
            <a:r>
              <a:rPr lang="en-GB" sz="2800">
                <a:latin typeface="NTPreCursivek"/>
                <a:cs typeface="Calibri"/>
              </a:rPr>
              <a:t>Navy/black track suit </a:t>
            </a:r>
          </a:p>
          <a:p>
            <a:pPr marL="457200" indent="-457200">
              <a:buFont typeface="Arial" panose="020B0604020202020204" pitchFamily="34" charset="0"/>
              <a:buChar char="•"/>
              <a:defRPr/>
            </a:pPr>
            <a:r>
              <a:rPr lang="en-GB" altLang="en-US" sz="2800">
                <a:latin typeface="NTPreCursivek"/>
                <a:cs typeface="Calibri"/>
              </a:rPr>
              <a:t>Navy/black shorts </a:t>
            </a:r>
            <a:endParaRPr lang="en-GB" sz="2800">
              <a:latin typeface="NTPreCursivek"/>
              <a:cs typeface="Calibri"/>
            </a:endParaRPr>
          </a:p>
          <a:p>
            <a:pPr marL="457200" indent="-457200">
              <a:buFont typeface="Arial" panose="020B0604020202020204" pitchFamily="34" charset="0"/>
              <a:buChar char="•"/>
              <a:defRPr/>
            </a:pPr>
            <a:r>
              <a:rPr lang="en-GB" altLang="en-US" sz="2800">
                <a:latin typeface="NTPreCursivek"/>
                <a:cs typeface="Calibri"/>
              </a:rPr>
              <a:t>Either a w</a:t>
            </a:r>
            <a:r>
              <a:rPr lang="en-GB" sz="2800">
                <a:latin typeface="NTPreCursivek"/>
                <a:cs typeface="Calibri"/>
              </a:rPr>
              <a:t>hite polo shirt </a:t>
            </a:r>
            <a:r>
              <a:rPr lang="en-GB" altLang="en-US" sz="2800">
                <a:latin typeface="NTPreCursivek"/>
                <a:cs typeface="Calibri"/>
              </a:rPr>
              <a:t>or one in their house colour (see your pack for information about your child’s house team)</a:t>
            </a:r>
          </a:p>
          <a:p>
            <a:pPr>
              <a:defRPr/>
            </a:pPr>
            <a:r>
              <a:rPr lang="en-GB" altLang="en-US" sz="2800">
                <a:latin typeface="NTPreCursivek"/>
                <a:cs typeface="Calibri"/>
              </a:rPr>
              <a:t>Trainers will be needed all year round</a:t>
            </a:r>
          </a:p>
          <a:p>
            <a:pPr algn="ctr">
              <a:defRPr/>
            </a:pPr>
            <a:endParaRPr lang="en-GB" altLang="en-US" sz="2800" b="1">
              <a:latin typeface="NTPreCursivek"/>
              <a:cs typeface="Calibri" panose="020F0502020204030204" pitchFamily="34" charset="0"/>
            </a:endParaRPr>
          </a:p>
          <a:p>
            <a:pPr algn="ctr">
              <a:defRPr/>
            </a:pPr>
            <a:r>
              <a:rPr lang="en-GB" altLang="en-US" sz="2800" b="1">
                <a:latin typeface="NTPreCursivek"/>
                <a:cs typeface="Calibri"/>
              </a:rPr>
              <a:t>       Please name all kit clearly and send in a PE bag that can be hung on a peg.</a:t>
            </a:r>
          </a:p>
          <a:p>
            <a:pPr>
              <a:defRPr/>
            </a:pPr>
            <a:endParaRPr lang="en-GB">
              <a:latin typeface="+mj-lt"/>
              <a:cs typeface="Calibri" panose="020F0502020204030204" pitchFamily="34" charset="0"/>
            </a:endParaRPr>
          </a:p>
        </p:txBody>
      </p:sp>
      <p:pic>
        <p:nvPicPr>
          <p:cNvPr id="2" name="Picture 1" descr="A black backpack with straps&#10;&#10;AI-generated content may be incorrect.">
            <a:extLst>
              <a:ext uri="{FF2B5EF4-FFF2-40B4-BE49-F238E27FC236}">
                <a16:creationId xmlns:a16="http://schemas.microsoft.com/office/drawing/2014/main" id="{57A9FFBF-0930-F98B-E2A5-901C60F953E6}"/>
              </a:ext>
            </a:extLst>
          </p:cNvPr>
          <p:cNvPicPr>
            <a:picLocks noChangeAspect="1"/>
          </p:cNvPicPr>
          <p:nvPr/>
        </p:nvPicPr>
        <p:blipFill>
          <a:blip r:embed="rId2"/>
          <a:stretch>
            <a:fillRect/>
          </a:stretch>
        </p:blipFill>
        <p:spPr>
          <a:xfrm>
            <a:off x="6548348" y="1322628"/>
            <a:ext cx="1783871" cy="191236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1">
            <a:extLst>
              <a:ext uri="{FF2B5EF4-FFF2-40B4-BE49-F238E27FC236}">
                <a16:creationId xmlns:a16="http://schemas.microsoft.com/office/drawing/2014/main" id="{3C1F033A-967F-45DD-9CD6-DA4C66B0A798}"/>
              </a:ext>
            </a:extLst>
          </p:cNvPr>
          <p:cNvSpPr>
            <a:spLocks noChangeArrowheads="1"/>
          </p:cNvSpPr>
          <p:nvPr/>
        </p:nvSpPr>
        <p:spPr bwMode="auto">
          <a:xfrm>
            <a:off x="323850" y="333375"/>
            <a:ext cx="36953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0" tIns="45720" rIns="91440" bIns="45720" anchor="t">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defRPr/>
            </a:pPr>
            <a:r>
              <a:rPr lang="en-GB" altLang="en-US" sz="2400" b="1" err="1">
                <a:solidFill>
                  <a:schemeClr val="bg1"/>
                </a:solidFill>
                <a:latin typeface="+mj-lt"/>
                <a:cs typeface="Calibri"/>
              </a:rPr>
              <a:t>Burlish</a:t>
            </a:r>
            <a:r>
              <a:rPr lang="en-GB" altLang="en-US" sz="2400" b="1">
                <a:solidFill>
                  <a:schemeClr val="bg1"/>
                </a:solidFill>
                <a:latin typeface="+mj-lt"/>
                <a:cs typeface="Calibri"/>
              </a:rPr>
              <a:t> Park Primary School</a:t>
            </a:r>
          </a:p>
        </p:txBody>
      </p:sp>
      <p:sp>
        <p:nvSpPr>
          <p:cNvPr id="3" name="Rectangle 2">
            <a:extLst>
              <a:ext uri="{FF2B5EF4-FFF2-40B4-BE49-F238E27FC236}">
                <a16:creationId xmlns:a16="http://schemas.microsoft.com/office/drawing/2014/main" id="{9E9A6A10-E1F3-4522-9293-2DEB997ED130}"/>
              </a:ext>
            </a:extLst>
          </p:cNvPr>
          <p:cNvSpPr/>
          <p:nvPr/>
        </p:nvSpPr>
        <p:spPr>
          <a:xfrm>
            <a:off x="322263" y="1196975"/>
            <a:ext cx="8820150" cy="7632859"/>
          </a:xfrm>
          <a:prstGeom prst="rect">
            <a:avLst/>
          </a:prstGeom>
        </p:spPr>
        <p:txBody>
          <a:bodyPr lIns="91440" tIns="45720" rIns="91440" bIns="45720" anchor="t">
            <a:spAutoFit/>
          </a:bodyPr>
          <a:lstStyle/>
          <a:p>
            <a:pPr algn="ctr">
              <a:defRPr/>
            </a:pPr>
            <a:r>
              <a:rPr lang="en-GB" sz="5400">
                <a:solidFill>
                  <a:srgbClr val="0F07B9"/>
                </a:solidFill>
                <a:effectLst>
                  <a:outerShdw blurRad="38100" dist="38100" dir="2700000" algn="tl">
                    <a:srgbClr val="000000">
                      <a:alpha val="43137"/>
                    </a:srgbClr>
                  </a:outerShdw>
                </a:effectLst>
                <a:latin typeface="+mj-lt"/>
                <a:cs typeface="Calibri"/>
              </a:rPr>
              <a:t>Personalised learning.</a:t>
            </a:r>
          </a:p>
          <a:p>
            <a:pPr marL="571500" indent="-571500">
              <a:buFont typeface="Arial" panose="020B0604020202020204" pitchFamily="34" charset="0"/>
              <a:buChar char="•"/>
              <a:defRPr/>
            </a:pPr>
            <a:r>
              <a:rPr lang="en-GB" sz="2400">
                <a:latin typeface="NTPreCursivek"/>
                <a:ea typeface="Calibri"/>
                <a:cs typeface="Calibri"/>
              </a:rPr>
              <a:t>Celebrating your child is an important part of our curriculum! </a:t>
            </a:r>
          </a:p>
          <a:p>
            <a:pPr marL="571500" indent="-571500">
              <a:buFont typeface="Arial" panose="020B0604020202020204" pitchFamily="34" charset="0"/>
              <a:buChar char="•"/>
              <a:defRPr/>
            </a:pPr>
            <a:r>
              <a:rPr lang="en-GB" sz="2400">
                <a:latin typeface="NTPreCursivek"/>
                <a:ea typeface="Calibri"/>
                <a:cs typeface="Calibri"/>
              </a:rPr>
              <a:t>We want to make sure that we celebrate your child's interests and achievements.</a:t>
            </a:r>
          </a:p>
          <a:p>
            <a:pPr marL="571500" indent="-571500">
              <a:buFont typeface="Arial" panose="020B0604020202020204" pitchFamily="34" charset="0"/>
              <a:buChar char="•"/>
              <a:defRPr/>
            </a:pPr>
            <a:r>
              <a:rPr lang="en-GB" sz="2400">
                <a:latin typeface="NTPreCursivek"/>
                <a:ea typeface="Calibri"/>
                <a:cs typeface="Calibri"/>
              </a:rPr>
              <a:t>One child per week is chosen as our Star of the week. </a:t>
            </a:r>
          </a:p>
          <a:p>
            <a:pPr marL="571500" indent="-571500">
              <a:buFont typeface="Arial" panose="020B0604020202020204" pitchFamily="34" charset="0"/>
              <a:buChar char="•"/>
              <a:defRPr/>
            </a:pPr>
            <a:r>
              <a:rPr lang="en-GB" sz="2400">
                <a:latin typeface="NTPreCursivek"/>
                <a:ea typeface="Calibri"/>
                <a:cs typeface="Calibri"/>
              </a:rPr>
              <a:t>Our curriculum and learning environment is created to spark interest and joy. </a:t>
            </a:r>
          </a:p>
          <a:p>
            <a:pPr marL="571500" indent="-571500">
              <a:buFont typeface="Arial" panose="020B0604020202020204" pitchFamily="34" charset="0"/>
              <a:buChar char="•"/>
              <a:defRPr/>
            </a:pPr>
            <a:r>
              <a:rPr lang="en-GB" sz="2400">
                <a:latin typeface="NTPreCursivek"/>
                <a:ea typeface="Calibri"/>
                <a:cs typeface="Calibri"/>
              </a:rPr>
              <a:t>We want to follow the interests and enjoyments of your child, if you have photos or objects that support learning we are doing in school – please share them!</a:t>
            </a:r>
          </a:p>
          <a:p>
            <a:pPr>
              <a:defRPr/>
            </a:pPr>
            <a:endParaRPr lang="en-GB" sz="4000">
              <a:solidFill>
                <a:srgbClr val="0F07B9"/>
              </a:solidFill>
              <a:effectLst>
                <a:outerShdw blurRad="38100" dist="38100" dir="2700000" algn="tl">
                  <a:srgbClr val="000000">
                    <a:alpha val="43137"/>
                  </a:srgbClr>
                </a:outerShdw>
              </a:effectLst>
              <a:latin typeface="+mj-lt"/>
              <a:ea typeface="Calibri"/>
              <a:cs typeface="Calibri" panose="020F0502020204030204" pitchFamily="34" charset="0"/>
            </a:endParaRPr>
          </a:p>
          <a:p>
            <a:pPr>
              <a:defRPr/>
            </a:pPr>
            <a:endParaRPr lang="en-GB" sz="3600">
              <a:solidFill>
                <a:srgbClr val="0F07B9"/>
              </a:solidFill>
              <a:effectLst>
                <a:outerShdw blurRad="38100" dist="38100" dir="2700000" algn="tl">
                  <a:srgbClr val="000000">
                    <a:alpha val="43137"/>
                  </a:srgbClr>
                </a:outerShdw>
              </a:effectLst>
              <a:latin typeface="+mj-lt"/>
              <a:cs typeface="Calibri" panose="020F0502020204030204" pitchFamily="34" charset="0"/>
            </a:endParaRPr>
          </a:p>
          <a:p>
            <a:pPr>
              <a:defRPr/>
            </a:pPr>
            <a:endParaRPr lang="en-GB">
              <a:solidFill>
                <a:srgbClr val="0F07B9"/>
              </a:solidFill>
              <a:effectLst>
                <a:outerShdw blurRad="38100" dist="38100" dir="2700000" algn="tl">
                  <a:srgbClr val="000000">
                    <a:alpha val="43137"/>
                  </a:srgbClr>
                </a:outerShdw>
              </a:effectLst>
              <a:latin typeface="+mj-lt"/>
              <a:cs typeface="Calibri" panose="020F0502020204030204" pitchFamily="34" charset="0"/>
            </a:endParaRPr>
          </a:p>
          <a:p>
            <a:pPr>
              <a:defRPr/>
            </a:pPr>
            <a:endParaRPr lang="en-GB">
              <a:solidFill>
                <a:srgbClr val="0F07B9"/>
              </a:solidFill>
              <a:effectLst>
                <a:outerShdw blurRad="38100" dist="38100" dir="2700000" algn="tl">
                  <a:srgbClr val="000000">
                    <a:alpha val="43137"/>
                  </a:srgbClr>
                </a:outerShdw>
              </a:effectLst>
              <a:latin typeface="SassoonPrimaryInfant" pitchFamily="2" charset="0"/>
              <a:cs typeface="Calibri" panose="020F0502020204030204" pitchFamily="34" charset="0"/>
            </a:endParaRPr>
          </a:p>
          <a:p>
            <a:pPr>
              <a:defRPr/>
            </a:pPr>
            <a:endParaRPr lang="en-GB">
              <a:solidFill>
                <a:srgbClr val="0F07B9"/>
              </a:solidFill>
              <a:effectLst>
                <a:outerShdw blurRad="38100" dist="38100" dir="2700000" algn="tl">
                  <a:srgbClr val="000000">
                    <a:alpha val="43137"/>
                  </a:srgbClr>
                </a:outerShdw>
              </a:effectLst>
              <a:latin typeface="SassoonPrimaryInfant" pitchFamily="2" charset="0"/>
              <a:cs typeface="Calibri" panose="020F0502020204030204" pitchFamily="34" charset="0"/>
            </a:endParaRPr>
          </a:p>
          <a:p>
            <a:pPr>
              <a:defRPr/>
            </a:pPr>
            <a:endParaRPr lang="en-GB">
              <a:solidFill>
                <a:srgbClr val="0F07B9"/>
              </a:solidFill>
              <a:effectLst>
                <a:outerShdw blurRad="38100" dist="38100" dir="2700000" algn="tl">
                  <a:srgbClr val="000000">
                    <a:alpha val="43137"/>
                  </a:srgbClr>
                </a:outerShdw>
              </a:effectLst>
              <a:latin typeface="SassoonPrimaryInfant" pitchFamily="2" charset="0"/>
              <a:cs typeface="Calibri" panose="020F0502020204030204" pitchFamily="34" charset="0"/>
            </a:endParaRPr>
          </a:p>
          <a:p>
            <a:pPr>
              <a:defRPr/>
            </a:pPr>
            <a:endParaRPr lang="en-GB">
              <a:solidFill>
                <a:srgbClr val="0F07B9"/>
              </a:solidFill>
              <a:effectLst>
                <a:outerShdw blurRad="38100" dist="38100" dir="2700000" algn="tl">
                  <a:srgbClr val="000000">
                    <a:alpha val="43137"/>
                  </a:srgbClr>
                </a:outerShdw>
              </a:effectLst>
              <a:latin typeface="SassoonPrimaryInfant" pitchFamily="2" charset="0"/>
              <a:cs typeface="Calibri" panose="020F0502020204030204" pitchFamily="34" charset="0"/>
            </a:endParaRPr>
          </a:p>
          <a:p>
            <a:pPr>
              <a:defRPr/>
            </a:pPr>
            <a:endParaRPr lang="en-GB">
              <a:solidFill>
                <a:srgbClr val="0F07B9"/>
              </a:solidFill>
              <a:effectLst>
                <a:outerShdw blurRad="38100" dist="38100" dir="2700000" algn="tl">
                  <a:srgbClr val="000000">
                    <a:alpha val="43137"/>
                  </a:srgbClr>
                </a:outerShdw>
              </a:effectLst>
              <a:latin typeface="SassoonPrimaryInfant" pitchFamily="2" charset="0"/>
              <a:cs typeface="Calibri" panose="020F0502020204030204" pitchFamily="34" charset="0"/>
            </a:endParaRPr>
          </a:p>
          <a:p>
            <a:pPr>
              <a:defRPr/>
            </a:pPr>
            <a:r>
              <a:rPr lang="en-GB">
                <a:solidFill>
                  <a:srgbClr val="0F07B9"/>
                </a:solidFill>
                <a:effectLst>
                  <a:outerShdw blurRad="38100" dist="38100" dir="2700000" algn="tl">
                    <a:srgbClr val="000000">
                      <a:alpha val="43137"/>
                    </a:srgbClr>
                  </a:outerShdw>
                </a:effectLst>
                <a:latin typeface="SassoonPrimaryInfant"/>
                <a:cs typeface="Calibri"/>
              </a:rPr>
              <a:t> </a:t>
            </a:r>
          </a:p>
          <a:p>
            <a:pPr>
              <a:defRPr/>
            </a:pPr>
            <a:endParaRPr lang="en-GB">
              <a:solidFill>
                <a:srgbClr val="0F07B9"/>
              </a:solidFill>
              <a:effectLst>
                <a:outerShdw blurRad="38100" dist="38100" dir="2700000" algn="tl">
                  <a:srgbClr val="000000">
                    <a:alpha val="43137"/>
                  </a:srgbClr>
                </a:outerShdw>
              </a:effectLst>
              <a:latin typeface="SassoonPrimaryInfant" pitchFamily="2" charset="0"/>
              <a:cs typeface="Calibri" panose="020F050202020403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6B503CFD-991B-403B-82A5-44CCA17AB4B8}"/>
              </a:ext>
            </a:extLst>
          </p:cNvPr>
          <p:cNvSpPr>
            <a:spLocks noChangeArrowheads="1"/>
          </p:cNvSpPr>
          <p:nvPr/>
        </p:nvSpPr>
        <p:spPr bwMode="auto">
          <a:xfrm>
            <a:off x="468313" y="333375"/>
            <a:ext cx="36905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0" tIns="45720" rIns="91440" bIns="45720" anchor="t">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defRPr/>
            </a:pPr>
            <a:r>
              <a:rPr lang="en-GB" altLang="en-US" sz="2400" b="1" err="1">
                <a:solidFill>
                  <a:srgbClr val="FFFFFF"/>
                </a:solidFill>
                <a:latin typeface="+mj-lt"/>
                <a:cs typeface="Calibri"/>
              </a:rPr>
              <a:t>Burlish</a:t>
            </a:r>
            <a:r>
              <a:rPr lang="en-GB" altLang="en-US" sz="2400" b="1">
                <a:solidFill>
                  <a:srgbClr val="FFFFFF"/>
                </a:solidFill>
                <a:latin typeface="+mj-lt"/>
                <a:cs typeface="Calibri"/>
              </a:rPr>
              <a:t> Park Primary Schoo</a:t>
            </a:r>
            <a:r>
              <a:rPr lang="en-GB" altLang="en-US" sz="2400">
                <a:solidFill>
                  <a:srgbClr val="FFFFFF"/>
                </a:solidFill>
                <a:latin typeface="+mj-lt"/>
                <a:cs typeface="Calibri"/>
              </a:rPr>
              <a:t>l</a:t>
            </a:r>
          </a:p>
        </p:txBody>
      </p:sp>
      <p:sp>
        <p:nvSpPr>
          <p:cNvPr id="4" name="Rectangle 3">
            <a:extLst>
              <a:ext uri="{FF2B5EF4-FFF2-40B4-BE49-F238E27FC236}">
                <a16:creationId xmlns:a16="http://schemas.microsoft.com/office/drawing/2014/main" id="{DD3C1C35-3734-4FE1-BDFA-CF078DBE1DAC}"/>
              </a:ext>
            </a:extLst>
          </p:cNvPr>
          <p:cNvSpPr/>
          <p:nvPr/>
        </p:nvSpPr>
        <p:spPr>
          <a:xfrm>
            <a:off x="468313" y="1162050"/>
            <a:ext cx="5473700" cy="4955203"/>
          </a:xfrm>
          <a:prstGeom prst="rect">
            <a:avLst/>
          </a:prstGeom>
        </p:spPr>
        <p:txBody>
          <a:bodyPr lIns="91440" tIns="45720" rIns="91440" bIns="45720" anchor="t">
            <a:spAutoFit/>
          </a:bodyPr>
          <a:lstStyle/>
          <a:p>
            <a:pPr>
              <a:defRPr/>
            </a:pPr>
            <a:r>
              <a:rPr lang="en-GB" sz="4400" b="1" u="sng">
                <a:solidFill>
                  <a:srgbClr val="0F07B9"/>
                </a:solidFill>
                <a:effectLst>
                  <a:outerShdw blurRad="38100" dist="38100" dir="2700000" algn="tl">
                    <a:srgbClr val="000000">
                      <a:alpha val="43137"/>
                    </a:srgbClr>
                  </a:outerShdw>
                </a:effectLst>
                <a:latin typeface="NTPreCursivek"/>
                <a:cs typeface="Calibri"/>
              </a:rPr>
              <a:t>Parent Workshops</a:t>
            </a:r>
          </a:p>
          <a:p>
            <a:pPr>
              <a:defRPr/>
            </a:pPr>
            <a:endParaRPr lang="en-GB" sz="2000">
              <a:solidFill>
                <a:srgbClr val="0F07B9"/>
              </a:solidFill>
              <a:effectLst>
                <a:outerShdw blurRad="38100" dist="38100" dir="2700000" algn="tl">
                  <a:srgbClr val="000000">
                    <a:alpha val="43137"/>
                  </a:srgbClr>
                </a:outerShdw>
              </a:effectLst>
              <a:latin typeface="NTPreCursivek"/>
              <a:cs typeface="Calibri" panose="020F0502020204030204" pitchFamily="34" charset="0"/>
            </a:endParaRPr>
          </a:p>
          <a:p>
            <a:pPr algn="ctr">
              <a:defRPr/>
            </a:pPr>
            <a:r>
              <a:rPr lang="en-GB" sz="2400">
                <a:latin typeface="NTPreCursivek"/>
                <a:cs typeface="Calibri"/>
              </a:rPr>
              <a:t>Throughout the year we will be able inviting you to various </a:t>
            </a:r>
          </a:p>
          <a:p>
            <a:pPr algn="ctr">
              <a:defRPr/>
            </a:pPr>
            <a:r>
              <a:rPr lang="en-GB" sz="2400">
                <a:latin typeface="NTPreCursivek"/>
                <a:cs typeface="Calibri"/>
              </a:rPr>
              <a:t> Parent Workshops and Parent Pop-Ins </a:t>
            </a:r>
          </a:p>
          <a:p>
            <a:pPr algn="ctr">
              <a:defRPr/>
            </a:pPr>
            <a:r>
              <a:rPr lang="en-GB" sz="2400">
                <a:latin typeface="NTPreCursivek"/>
                <a:cs typeface="Calibri"/>
              </a:rPr>
              <a:t> to find out more about what your child is learning at school.</a:t>
            </a:r>
          </a:p>
          <a:p>
            <a:pPr algn="ctr">
              <a:defRPr/>
            </a:pPr>
            <a:r>
              <a:rPr lang="en-GB" sz="2400">
                <a:latin typeface="NTPreCursivek"/>
                <a:cs typeface="Calibri"/>
              </a:rPr>
              <a:t>These are very important for you as parents to ensure that you are aware of how to support your child at home with vital skills such as reading, writing and maths. </a:t>
            </a:r>
          </a:p>
          <a:p>
            <a:pPr algn="ctr">
              <a:defRPr/>
            </a:pPr>
            <a:endParaRPr lang="en-GB" sz="1200">
              <a:latin typeface="+mj-lt"/>
              <a:ea typeface="Calibri"/>
              <a:cs typeface="Calibri" panose="020F0502020204030204" pitchFamily="34" charset="0"/>
            </a:endParaRPr>
          </a:p>
        </p:txBody>
      </p:sp>
      <p:pic>
        <p:nvPicPr>
          <p:cNvPr id="23556" name="Picture 5" descr="C:\Users\chyde\Desktop\Photos for presentation\IMG_0410.JPG">
            <a:extLst>
              <a:ext uri="{FF2B5EF4-FFF2-40B4-BE49-F238E27FC236}">
                <a16:creationId xmlns:a16="http://schemas.microsoft.com/office/drawing/2014/main" id="{3DEE0A73-5584-B7AE-1643-B2C1E766C1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8638" y="3795713"/>
            <a:ext cx="2273300" cy="304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7" name="Picture 6" descr="C:\Users\chyde\Desktop\Photos for presentation\IMG_0390.JPG">
            <a:extLst>
              <a:ext uri="{FF2B5EF4-FFF2-40B4-BE49-F238E27FC236}">
                <a16:creationId xmlns:a16="http://schemas.microsoft.com/office/drawing/2014/main" id="{895C9FCF-F239-19B0-A246-A09A379985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8750" y="1162050"/>
            <a:ext cx="2635250" cy="2633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6AA396-C4A0-403D-410A-F8652B189060}"/>
            </a:ext>
          </a:extLst>
        </p:cNvPr>
        <p:cNvGrpSpPr/>
        <p:nvPr/>
      </p:nvGrpSpPr>
      <p:grpSpPr>
        <a:xfrm>
          <a:off x="0" y="0"/>
          <a:ext cx="0" cy="0"/>
          <a:chOff x="0" y="0"/>
          <a:chExt cx="0" cy="0"/>
        </a:xfrm>
      </p:grpSpPr>
      <p:sp>
        <p:nvSpPr>
          <p:cNvPr id="22530" name="Rectangle 1">
            <a:extLst>
              <a:ext uri="{FF2B5EF4-FFF2-40B4-BE49-F238E27FC236}">
                <a16:creationId xmlns:a16="http://schemas.microsoft.com/office/drawing/2014/main" id="{BEE29497-8087-B931-EE11-3B35FE6B0551}"/>
              </a:ext>
            </a:extLst>
          </p:cNvPr>
          <p:cNvSpPr>
            <a:spLocks noChangeArrowheads="1"/>
          </p:cNvSpPr>
          <p:nvPr/>
        </p:nvSpPr>
        <p:spPr bwMode="auto">
          <a:xfrm>
            <a:off x="250825" y="333375"/>
            <a:ext cx="36953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0" tIns="45720" rIns="91440" bIns="45720" anchor="t">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defRPr/>
            </a:pPr>
            <a:r>
              <a:rPr lang="en-GB" altLang="en-US" sz="2400" b="1" err="1">
                <a:solidFill>
                  <a:schemeClr val="bg1"/>
                </a:solidFill>
                <a:latin typeface="+mj-lt"/>
                <a:cs typeface="Calibri"/>
              </a:rPr>
              <a:t>Burlish</a:t>
            </a:r>
            <a:r>
              <a:rPr lang="en-GB" altLang="en-US" sz="2400" b="1">
                <a:solidFill>
                  <a:schemeClr val="bg1"/>
                </a:solidFill>
                <a:latin typeface="+mj-lt"/>
                <a:cs typeface="Calibri"/>
              </a:rPr>
              <a:t> Park Primary School</a:t>
            </a:r>
          </a:p>
        </p:txBody>
      </p:sp>
      <p:sp>
        <p:nvSpPr>
          <p:cNvPr id="3" name="Rectangle 2">
            <a:extLst>
              <a:ext uri="{FF2B5EF4-FFF2-40B4-BE49-F238E27FC236}">
                <a16:creationId xmlns:a16="http://schemas.microsoft.com/office/drawing/2014/main" id="{59503347-0794-4985-11D6-D867702ED70F}"/>
              </a:ext>
            </a:extLst>
          </p:cNvPr>
          <p:cNvSpPr/>
          <p:nvPr/>
        </p:nvSpPr>
        <p:spPr>
          <a:xfrm>
            <a:off x="2843213" y="1125538"/>
            <a:ext cx="8496300" cy="1200150"/>
          </a:xfrm>
          <a:prstGeom prst="rect">
            <a:avLst/>
          </a:prstGeom>
        </p:spPr>
        <p:txBody>
          <a:bodyPr>
            <a:spAutoFit/>
          </a:bodyPr>
          <a:lstStyle/>
          <a:p>
            <a:pPr>
              <a:defRPr/>
            </a:pPr>
            <a:r>
              <a:rPr lang="en-GB" sz="3600">
                <a:solidFill>
                  <a:srgbClr val="0F07B9"/>
                </a:solidFill>
                <a:effectLst>
                  <a:outerShdw blurRad="38100" dist="38100" dir="2700000" algn="tl">
                    <a:srgbClr val="000000">
                      <a:alpha val="43137"/>
                    </a:srgbClr>
                  </a:outerShdw>
                </a:effectLst>
                <a:latin typeface="+mj-lt"/>
                <a:cs typeface="Calibri" panose="020F0502020204030204" pitchFamily="34" charset="0"/>
              </a:rPr>
              <a:t>Healthy Eating </a:t>
            </a:r>
          </a:p>
          <a:p>
            <a:pPr>
              <a:defRPr/>
            </a:pPr>
            <a:endParaRPr lang="en-GB">
              <a:solidFill>
                <a:srgbClr val="0F07B9"/>
              </a:solidFill>
              <a:effectLst>
                <a:outerShdw blurRad="38100" dist="38100" dir="2700000" algn="tl">
                  <a:srgbClr val="000000">
                    <a:alpha val="43137"/>
                  </a:srgbClr>
                </a:outerShdw>
              </a:effectLst>
              <a:latin typeface="+mj-lt"/>
              <a:cs typeface="Calibri" panose="020F0502020204030204" pitchFamily="34" charset="0"/>
            </a:endParaRPr>
          </a:p>
          <a:p>
            <a:pPr>
              <a:defRPr/>
            </a:pPr>
            <a:r>
              <a:rPr lang="en-GB">
                <a:solidFill>
                  <a:srgbClr val="0F07B9"/>
                </a:solidFill>
                <a:effectLst>
                  <a:outerShdw blurRad="38100" dist="38100" dir="2700000" algn="tl">
                    <a:srgbClr val="000000">
                      <a:alpha val="43137"/>
                    </a:srgbClr>
                  </a:outerShdw>
                </a:effectLst>
                <a:latin typeface="SassoonPrimaryInfant" pitchFamily="2" charset="0"/>
                <a:cs typeface="Calibri" panose="020F0502020204030204" pitchFamily="34" charset="0"/>
              </a:rPr>
              <a:t> </a:t>
            </a:r>
            <a:endParaRPr lang="en-GB">
              <a:latin typeface="Calibri" panose="020F0502020204030204" pitchFamily="34" charset="0"/>
              <a:cs typeface="Calibri" panose="020F0502020204030204" pitchFamily="34" charset="0"/>
            </a:endParaRPr>
          </a:p>
        </p:txBody>
      </p:sp>
      <p:sp>
        <p:nvSpPr>
          <p:cNvPr id="4" name="Rectangle 3">
            <a:extLst>
              <a:ext uri="{FF2B5EF4-FFF2-40B4-BE49-F238E27FC236}">
                <a16:creationId xmlns:a16="http://schemas.microsoft.com/office/drawing/2014/main" id="{6CD933A5-3CC8-C21A-05AB-D4661191D6F5}"/>
              </a:ext>
            </a:extLst>
          </p:cNvPr>
          <p:cNvSpPr txBox="1">
            <a:spLocks noChangeArrowheads="1"/>
          </p:cNvSpPr>
          <p:nvPr/>
        </p:nvSpPr>
        <p:spPr>
          <a:xfrm>
            <a:off x="395288" y="1836738"/>
            <a:ext cx="8497887" cy="5021262"/>
          </a:xfrm>
          <a:prstGeom prst="rect">
            <a:avLst/>
          </a:prstGeom>
        </p:spPr>
        <p:txBody>
          <a:bodyPr lIns="91440" tIns="45720" rIns="91440" bIns="45720" anchor="t"/>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indent="-359410">
              <a:lnSpc>
                <a:spcPct val="80000"/>
              </a:lnSpc>
              <a:defRPr/>
            </a:pPr>
            <a:r>
              <a:rPr lang="en-GB" sz="2400">
                <a:latin typeface="NTPreCursivek"/>
              </a:rPr>
              <a:t>Children are entitled to free milk until they are five and free fruit, which we strongly encourage and we would be grateful if you would encourage this too.  </a:t>
            </a:r>
          </a:p>
          <a:p>
            <a:pPr>
              <a:lnSpc>
                <a:spcPct val="80000"/>
              </a:lnSpc>
              <a:buFontTx/>
              <a:buNone/>
              <a:defRPr/>
            </a:pPr>
            <a:endParaRPr lang="en-GB" sz="2400">
              <a:latin typeface="NTPreCursivek"/>
            </a:endParaRPr>
          </a:p>
          <a:p>
            <a:pPr>
              <a:lnSpc>
                <a:spcPct val="80000"/>
              </a:lnSpc>
              <a:defRPr/>
            </a:pPr>
            <a:r>
              <a:rPr lang="en-GB" sz="2400">
                <a:latin typeface="NTPreCursivek"/>
              </a:rPr>
              <a:t>Children may bring their own piece of fruit if they prefer.</a:t>
            </a:r>
          </a:p>
          <a:p>
            <a:pPr>
              <a:lnSpc>
                <a:spcPct val="80000"/>
              </a:lnSpc>
              <a:defRPr/>
            </a:pPr>
            <a:endParaRPr lang="en-GB" sz="2400">
              <a:latin typeface="NTPreCursivek"/>
            </a:endParaRPr>
          </a:p>
          <a:p>
            <a:pPr>
              <a:lnSpc>
                <a:spcPct val="80000"/>
              </a:lnSpc>
              <a:defRPr/>
            </a:pPr>
            <a:r>
              <a:rPr lang="en-GB" sz="2400">
                <a:latin typeface="NTPreCursivek"/>
              </a:rPr>
              <a:t>Please follow the Food Standards Agency guidance for Early Years children.</a:t>
            </a:r>
          </a:p>
          <a:p>
            <a:pPr marL="0" indent="0">
              <a:lnSpc>
                <a:spcPct val="80000"/>
              </a:lnSpc>
              <a:buNone/>
              <a:defRPr/>
            </a:pPr>
            <a:r>
              <a:rPr lang="en-GB" sz="2400">
                <a:ea typeface="+mn-lt"/>
                <a:cs typeface="+mn-lt"/>
                <a:hlinkClick r:id="rId2"/>
              </a:rPr>
              <a:t>Early years food choking hazards information</a:t>
            </a:r>
            <a:endParaRPr lang="en-GB"/>
          </a:p>
          <a:p>
            <a:pPr>
              <a:lnSpc>
                <a:spcPct val="80000"/>
              </a:lnSpc>
              <a:buFontTx/>
              <a:buNone/>
              <a:defRPr/>
            </a:pPr>
            <a:endParaRPr lang="en-GB" sz="2400">
              <a:latin typeface="NTPreCursivek"/>
              <a:ea typeface="Calibri"/>
              <a:cs typeface="Calibri"/>
            </a:endParaRPr>
          </a:p>
          <a:p>
            <a:pPr marL="0" indent="0">
              <a:lnSpc>
                <a:spcPct val="80000"/>
              </a:lnSpc>
              <a:buFont typeface="Arial" panose="020B0604020202020204" pitchFamily="34" charset="0"/>
              <a:buNone/>
              <a:defRPr/>
            </a:pPr>
            <a:endParaRPr lang="en-GB" sz="2400">
              <a:latin typeface="NTPreCursivek"/>
            </a:endParaRPr>
          </a:p>
        </p:txBody>
      </p:sp>
    </p:spTree>
    <p:extLst>
      <p:ext uri="{BB962C8B-B14F-4D97-AF65-F5344CB8AC3E}">
        <p14:creationId xmlns:p14="http://schemas.microsoft.com/office/powerpoint/2010/main" val="3341744981"/>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1">
            <a:extLst>
              <a:ext uri="{FF2B5EF4-FFF2-40B4-BE49-F238E27FC236}">
                <a16:creationId xmlns:a16="http://schemas.microsoft.com/office/drawing/2014/main" id="{732AB636-EF10-49A2-8813-8D1149DF852C}"/>
              </a:ext>
            </a:extLst>
          </p:cNvPr>
          <p:cNvSpPr>
            <a:spLocks noChangeArrowheads="1"/>
          </p:cNvSpPr>
          <p:nvPr/>
        </p:nvSpPr>
        <p:spPr bwMode="auto">
          <a:xfrm>
            <a:off x="250825" y="333375"/>
            <a:ext cx="36953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0" tIns="45720" rIns="91440" bIns="45720" anchor="t">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defRPr/>
            </a:pPr>
            <a:r>
              <a:rPr lang="en-GB" altLang="en-US" sz="2400" b="1" err="1">
                <a:solidFill>
                  <a:schemeClr val="bg1"/>
                </a:solidFill>
                <a:latin typeface="+mj-lt"/>
                <a:cs typeface="Calibri"/>
              </a:rPr>
              <a:t>Burlish</a:t>
            </a:r>
            <a:r>
              <a:rPr lang="en-GB" altLang="en-US" sz="2400" b="1">
                <a:solidFill>
                  <a:schemeClr val="bg1"/>
                </a:solidFill>
                <a:latin typeface="+mj-lt"/>
                <a:cs typeface="Calibri"/>
              </a:rPr>
              <a:t> Park Primary School</a:t>
            </a:r>
          </a:p>
        </p:txBody>
      </p:sp>
      <p:sp>
        <p:nvSpPr>
          <p:cNvPr id="3" name="Rectangle 2">
            <a:extLst>
              <a:ext uri="{FF2B5EF4-FFF2-40B4-BE49-F238E27FC236}">
                <a16:creationId xmlns:a16="http://schemas.microsoft.com/office/drawing/2014/main" id="{AD9643F4-0269-4059-BBBB-27CE55B11750}"/>
              </a:ext>
            </a:extLst>
          </p:cNvPr>
          <p:cNvSpPr/>
          <p:nvPr/>
        </p:nvSpPr>
        <p:spPr>
          <a:xfrm>
            <a:off x="2843213" y="1125538"/>
            <a:ext cx="8496300" cy="1200150"/>
          </a:xfrm>
          <a:prstGeom prst="rect">
            <a:avLst/>
          </a:prstGeom>
        </p:spPr>
        <p:txBody>
          <a:bodyPr lIns="91440" tIns="45720" rIns="91440" bIns="45720" anchor="t">
            <a:spAutoFit/>
          </a:bodyPr>
          <a:lstStyle/>
          <a:p>
            <a:pPr>
              <a:defRPr/>
            </a:pPr>
            <a:r>
              <a:rPr lang="en-GB" sz="3600">
                <a:solidFill>
                  <a:srgbClr val="0F07B9"/>
                </a:solidFill>
                <a:effectLst>
                  <a:outerShdw blurRad="38100" dist="38100" dir="2700000" algn="tl">
                    <a:srgbClr val="000000">
                      <a:alpha val="43137"/>
                    </a:srgbClr>
                  </a:outerShdw>
                </a:effectLst>
                <a:latin typeface="+mj-lt"/>
                <a:cs typeface="Calibri"/>
              </a:rPr>
              <a:t>Healthy Eating</a:t>
            </a:r>
            <a:endParaRPr lang="en-GB" sz="3600">
              <a:solidFill>
                <a:srgbClr val="0F07B9"/>
              </a:solidFill>
              <a:effectLst>
                <a:outerShdw blurRad="38100" dist="38100" dir="2700000" algn="tl">
                  <a:srgbClr val="000000">
                    <a:alpha val="43137"/>
                  </a:srgbClr>
                </a:outerShdw>
              </a:effectLst>
              <a:latin typeface="+mj-lt"/>
              <a:cs typeface="Calibri" panose="020F0502020204030204" pitchFamily="34" charset="0"/>
            </a:endParaRPr>
          </a:p>
          <a:p>
            <a:pPr>
              <a:defRPr/>
            </a:pPr>
            <a:endParaRPr lang="en-GB">
              <a:solidFill>
                <a:srgbClr val="0F07B9"/>
              </a:solidFill>
              <a:effectLst>
                <a:outerShdw blurRad="38100" dist="38100" dir="2700000" algn="tl">
                  <a:srgbClr val="000000">
                    <a:alpha val="43137"/>
                  </a:srgbClr>
                </a:outerShdw>
              </a:effectLst>
              <a:latin typeface="+mj-lt"/>
              <a:cs typeface="Calibri" panose="020F0502020204030204" pitchFamily="34" charset="0"/>
            </a:endParaRPr>
          </a:p>
          <a:p>
            <a:pPr>
              <a:defRPr/>
            </a:pPr>
            <a:r>
              <a:rPr lang="en-GB">
                <a:solidFill>
                  <a:srgbClr val="0F07B9"/>
                </a:solidFill>
                <a:effectLst>
                  <a:outerShdw blurRad="38100" dist="38100" dir="2700000" algn="tl">
                    <a:srgbClr val="000000">
                      <a:alpha val="43137"/>
                    </a:srgbClr>
                  </a:outerShdw>
                </a:effectLst>
                <a:latin typeface="SassoonPrimaryInfant"/>
                <a:cs typeface="Calibri"/>
              </a:rPr>
              <a:t> </a:t>
            </a:r>
            <a:endParaRPr lang="en-GB">
              <a:latin typeface="SassoonPrimaryInfant"/>
              <a:cs typeface="Calibri"/>
            </a:endParaRPr>
          </a:p>
        </p:txBody>
      </p:sp>
      <p:sp>
        <p:nvSpPr>
          <p:cNvPr id="4" name="Rectangle 3">
            <a:extLst>
              <a:ext uri="{FF2B5EF4-FFF2-40B4-BE49-F238E27FC236}">
                <a16:creationId xmlns:a16="http://schemas.microsoft.com/office/drawing/2014/main" id="{D153B50C-D710-4637-9D1B-6871D20DF7DC}"/>
              </a:ext>
            </a:extLst>
          </p:cNvPr>
          <p:cNvSpPr txBox="1">
            <a:spLocks noChangeArrowheads="1"/>
          </p:cNvSpPr>
          <p:nvPr/>
        </p:nvSpPr>
        <p:spPr>
          <a:xfrm>
            <a:off x="395288" y="1836738"/>
            <a:ext cx="8497887" cy="5021262"/>
          </a:xfrm>
          <a:prstGeom prst="rect">
            <a:avLst/>
          </a:prstGeom>
        </p:spPr>
        <p:txBody>
          <a:bodyPr lIns="91440" tIns="45720" rIns="91440" bIns="45720" anchor="t"/>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80000"/>
              </a:lnSpc>
              <a:defRPr/>
            </a:pPr>
            <a:r>
              <a:rPr lang="en-GB" sz="2400" b="1">
                <a:latin typeface="NTPreCursivek"/>
              </a:rPr>
              <a:t>Children should bring a drink in a named bottle every day.</a:t>
            </a:r>
            <a:r>
              <a:rPr lang="en-GB" sz="2400">
                <a:latin typeface="NTPreCursivek"/>
              </a:rPr>
              <a:t> </a:t>
            </a:r>
            <a:br>
              <a:rPr lang="en-GB" sz="2400">
                <a:latin typeface="NTPreCursivek"/>
              </a:rPr>
            </a:br>
            <a:r>
              <a:rPr lang="en-GB" sz="2400">
                <a:latin typeface="NTPreCursivek"/>
              </a:rPr>
              <a:t>They must be able to independently open the bottle. </a:t>
            </a:r>
            <a:br>
              <a:rPr lang="en-GB" sz="2400">
                <a:latin typeface="NTPreCursivek"/>
              </a:rPr>
            </a:br>
            <a:r>
              <a:rPr lang="en-GB" sz="2400">
                <a:latin typeface="NTPreCursivek"/>
              </a:rPr>
              <a:t>There are lots of bottles on the market, try to invest in one that does not leak and is suited to your child's needs.</a:t>
            </a:r>
            <a:endParaRPr lang="en-US">
              <a:latin typeface="Calibri"/>
              <a:ea typeface="Calibri"/>
              <a:cs typeface="Calibri"/>
            </a:endParaRPr>
          </a:p>
          <a:p>
            <a:pPr>
              <a:lnSpc>
                <a:spcPct val="80000"/>
              </a:lnSpc>
              <a:buNone/>
              <a:defRPr/>
            </a:pPr>
            <a:r>
              <a:rPr lang="en-GB" sz="2800">
                <a:latin typeface="NTPreCursivek"/>
              </a:rPr>
              <a:t>            </a:t>
            </a:r>
            <a:r>
              <a:rPr lang="en-GB" sz="2800" b="1">
                <a:latin typeface="NTPreCursivek"/>
              </a:rPr>
              <a:t>       </a:t>
            </a:r>
            <a:endParaRPr lang="en-GB" b="1">
              <a:latin typeface="NTPreCursivek"/>
            </a:endParaRPr>
          </a:p>
        </p:txBody>
      </p:sp>
      <p:pic>
        <p:nvPicPr>
          <p:cNvPr id="2" name="Picture 1" descr="A pink water bottle with unicorns&#10;&#10;AI-generated content may be incorrect.">
            <a:extLst>
              <a:ext uri="{FF2B5EF4-FFF2-40B4-BE49-F238E27FC236}">
                <a16:creationId xmlns:a16="http://schemas.microsoft.com/office/drawing/2014/main" id="{101DA0DC-7F38-1F30-31EB-E1AC484C03F3}"/>
              </a:ext>
            </a:extLst>
          </p:cNvPr>
          <p:cNvPicPr>
            <a:picLocks noChangeAspect="1"/>
          </p:cNvPicPr>
          <p:nvPr/>
        </p:nvPicPr>
        <p:blipFill>
          <a:blip r:embed="rId2"/>
          <a:stretch>
            <a:fillRect/>
          </a:stretch>
        </p:blipFill>
        <p:spPr>
          <a:xfrm>
            <a:off x="254300" y="3915674"/>
            <a:ext cx="1619250" cy="2362200"/>
          </a:xfrm>
          <a:prstGeom prst="rect">
            <a:avLst/>
          </a:prstGeom>
        </p:spPr>
      </p:pic>
      <p:pic>
        <p:nvPicPr>
          <p:cNvPr id="5" name="Picture 4" descr="A green and orange water bottle&#10;&#10;AI-generated content may be incorrect.">
            <a:extLst>
              <a:ext uri="{FF2B5EF4-FFF2-40B4-BE49-F238E27FC236}">
                <a16:creationId xmlns:a16="http://schemas.microsoft.com/office/drawing/2014/main" id="{FD1D65FB-7259-5C58-6A96-86CE6BFE4397}"/>
              </a:ext>
            </a:extLst>
          </p:cNvPr>
          <p:cNvPicPr>
            <a:picLocks noChangeAspect="1"/>
          </p:cNvPicPr>
          <p:nvPr/>
        </p:nvPicPr>
        <p:blipFill>
          <a:blip r:embed="rId3"/>
          <a:stretch>
            <a:fillRect/>
          </a:stretch>
        </p:blipFill>
        <p:spPr>
          <a:xfrm>
            <a:off x="1863215" y="3570617"/>
            <a:ext cx="1190625" cy="2362200"/>
          </a:xfrm>
          <a:prstGeom prst="rect">
            <a:avLst/>
          </a:prstGeom>
        </p:spPr>
      </p:pic>
      <p:pic>
        <p:nvPicPr>
          <p:cNvPr id="6" name="Picture 5" descr="A blue can with a picture of space&#10;&#10;AI-generated content may be incorrect.">
            <a:extLst>
              <a:ext uri="{FF2B5EF4-FFF2-40B4-BE49-F238E27FC236}">
                <a16:creationId xmlns:a16="http://schemas.microsoft.com/office/drawing/2014/main" id="{44E6073A-6CAA-BF50-CAD8-C7319ADFBDED}"/>
              </a:ext>
            </a:extLst>
          </p:cNvPr>
          <p:cNvPicPr>
            <a:picLocks noChangeAspect="1"/>
          </p:cNvPicPr>
          <p:nvPr/>
        </p:nvPicPr>
        <p:blipFill>
          <a:blip r:embed="rId4"/>
          <a:stretch>
            <a:fillRect/>
          </a:stretch>
        </p:blipFill>
        <p:spPr>
          <a:xfrm>
            <a:off x="3257550" y="3968241"/>
            <a:ext cx="1104900" cy="2314575"/>
          </a:xfrm>
          <a:prstGeom prst="rect">
            <a:avLst/>
          </a:prstGeom>
        </p:spPr>
      </p:pic>
      <p:pic>
        <p:nvPicPr>
          <p:cNvPr id="7" name="Picture 6" descr="A pink and white water bottle with white flowers&#10;&#10;AI-generated content may be incorrect.">
            <a:extLst>
              <a:ext uri="{FF2B5EF4-FFF2-40B4-BE49-F238E27FC236}">
                <a16:creationId xmlns:a16="http://schemas.microsoft.com/office/drawing/2014/main" id="{5E0881A1-8307-F5F6-C2A0-B2D966C53C95}"/>
              </a:ext>
            </a:extLst>
          </p:cNvPr>
          <p:cNvPicPr>
            <a:picLocks noChangeAspect="1"/>
          </p:cNvPicPr>
          <p:nvPr/>
        </p:nvPicPr>
        <p:blipFill>
          <a:blip r:embed="rId5"/>
          <a:stretch>
            <a:fillRect/>
          </a:stretch>
        </p:blipFill>
        <p:spPr>
          <a:xfrm>
            <a:off x="4456083" y="3350195"/>
            <a:ext cx="1238250" cy="2371725"/>
          </a:xfrm>
          <a:prstGeom prst="rect">
            <a:avLst/>
          </a:prstGeom>
        </p:spPr>
      </p:pic>
      <p:sp>
        <p:nvSpPr>
          <p:cNvPr id="8" name="TextBox 7">
            <a:extLst>
              <a:ext uri="{FF2B5EF4-FFF2-40B4-BE49-F238E27FC236}">
                <a16:creationId xmlns:a16="http://schemas.microsoft.com/office/drawing/2014/main" id="{1577C8A1-933C-D153-E48F-6895A37C7FC1}"/>
              </a:ext>
            </a:extLst>
          </p:cNvPr>
          <p:cNvSpPr txBox="1"/>
          <p:nvPr/>
        </p:nvSpPr>
        <p:spPr>
          <a:xfrm>
            <a:off x="6469529" y="3630705"/>
            <a:ext cx="1897529" cy="30469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latin typeface="NTPreCursivek"/>
                <a:cs typeface="Arial"/>
              </a:rPr>
              <a:t>Children can easily manage this size and they are leak proof! Ask us for more information.</a:t>
            </a:r>
            <a:endParaRPr lang="en-US" sz="2400">
              <a:latin typeface="NTPreCursivek"/>
            </a:endParaRP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1">
            <a:extLst>
              <a:ext uri="{FF2B5EF4-FFF2-40B4-BE49-F238E27FC236}">
                <a16:creationId xmlns:a16="http://schemas.microsoft.com/office/drawing/2014/main" id="{F050F7BF-38C0-4841-95DE-A8FAA7B1FD91}"/>
              </a:ext>
            </a:extLst>
          </p:cNvPr>
          <p:cNvSpPr>
            <a:spLocks noChangeArrowheads="1"/>
          </p:cNvSpPr>
          <p:nvPr/>
        </p:nvSpPr>
        <p:spPr bwMode="auto">
          <a:xfrm>
            <a:off x="250825" y="333375"/>
            <a:ext cx="36953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0" tIns="45720" rIns="91440" bIns="45720" anchor="t">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defRPr/>
            </a:pPr>
            <a:r>
              <a:rPr lang="en-GB" altLang="en-US" sz="2400" b="1" err="1">
                <a:solidFill>
                  <a:schemeClr val="bg1"/>
                </a:solidFill>
                <a:latin typeface="+mj-lt"/>
                <a:cs typeface="Calibri"/>
              </a:rPr>
              <a:t>Burlish</a:t>
            </a:r>
            <a:r>
              <a:rPr lang="en-GB" altLang="en-US" sz="2400" b="1">
                <a:solidFill>
                  <a:schemeClr val="bg1"/>
                </a:solidFill>
                <a:latin typeface="+mj-lt"/>
                <a:cs typeface="Calibri"/>
              </a:rPr>
              <a:t> Park Primary School</a:t>
            </a:r>
          </a:p>
        </p:txBody>
      </p:sp>
      <p:sp>
        <p:nvSpPr>
          <p:cNvPr id="3" name="Rectangle 2">
            <a:extLst>
              <a:ext uri="{FF2B5EF4-FFF2-40B4-BE49-F238E27FC236}">
                <a16:creationId xmlns:a16="http://schemas.microsoft.com/office/drawing/2014/main" id="{953B0651-E305-4B2C-959F-94A5805676EB}"/>
              </a:ext>
            </a:extLst>
          </p:cNvPr>
          <p:cNvSpPr/>
          <p:nvPr/>
        </p:nvSpPr>
        <p:spPr>
          <a:xfrm>
            <a:off x="2843213" y="1125538"/>
            <a:ext cx="8496300" cy="1200150"/>
          </a:xfrm>
          <a:prstGeom prst="rect">
            <a:avLst/>
          </a:prstGeom>
        </p:spPr>
        <p:txBody>
          <a:bodyPr>
            <a:spAutoFit/>
          </a:bodyPr>
          <a:lstStyle/>
          <a:p>
            <a:pPr>
              <a:defRPr/>
            </a:pPr>
            <a:r>
              <a:rPr lang="en-GB" sz="3600">
                <a:solidFill>
                  <a:srgbClr val="0F07B9"/>
                </a:solidFill>
                <a:effectLst>
                  <a:outerShdw blurRad="38100" dist="38100" dir="2700000" algn="tl">
                    <a:srgbClr val="000000">
                      <a:alpha val="43137"/>
                    </a:srgbClr>
                  </a:outerShdw>
                </a:effectLst>
                <a:latin typeface="+mj-lt"/>
                <a:cs typeface="Calibri" panose="020F0502020204030204" pitchFamily="34" charset="0"/>
              </a:rPr>
              <a:t>School lunches. </a:t>
            </a:r>
          </a:p>
          <a:p>
            <a:pPr>
              <a:defRPr/>
            </a:pPr>
            <a:endParaRPr lang="en-GB">
              <a:solidFill>
                <a:srgbClr val="0F07B9"/>
              </a:solidFill>
              <a:effectLst>
                <a:outerShdw blurRad="38100" dist="38100" dir="2700000" algn="tl">
                  <a:srgbClr val="000000">
                    <a:alpha val="43137"/>
                  </a:srgbClr>
                </a:outerShdw>
              </a:effectLst>
              <a:latin typeface="+mj-lt"/>
              <a:cs typeface="Calibri" panose="020F0502020204030204" pitchFamily="34" charset="0"/>
            </a:endParaRPr>
          </a:p>
          <a:p>
            <a:pPr>
              <a:defRPr/>
            </a:pPr>
            <a:r>
              <a:rPr lang="en-GB">
                <a:solidFill>
                  <a:srgbClr val="0F07B9"/>
                </a:solidFill>
                <a:effectLst>
                  <a:outerShdw blurRad="38100" dist="38100" dir="2700000" algn="tl">
                    <a:srgbClr val="000000">
                      <a:alpha val="43137"/>
                    </a:srgbClr>
                  </a:outerShdw>
                </a:effectLst>
                <a:latin typeface="SassoonPrimaryInfant" pitchFamily="2" charset="0"/>
                <a:cs typeface="Calibri" panose="020F0502020204030204" pitchFamily="34" charset="0"/>
              </a:rPr>
              <a:t> </a:t>
            </a:r>
            <a:endParaRPr lang="en-GB">
              <a:latin typeface="Calibri" panose="020F0502020204030204" pitchFamily="34" charset="0"/>
              <a:cs typeface="Calibri" panose="020F0502020204030204" pitchFamily="34" charset="0"/>
            </a:endParaRPr>
          </a:p>
        </p:txBody>
      </p:sp>
      <p:sp>
        <p:nvSpPr>
          <p:cNvPr id="26628" name="Content Placeholder 2">
            <a:extLst>
              <a:ext uri="{FF2B5EF4-FFF2-40B4-BE49-F238E27FC236}">
                <a16:creationId xmlns:a16="http://schemas.microsoft.com/office/drawing/2014/main" id="{D43731D5-4A14-DB01-0017-CE5F5A29B9B2}"/>
              </a:ext>
            </a:extLst>
          </p:cNvPr>
          <p:cNvSpPr txBox="1">
            <a:spLocks/>
          </p:cNvSpPr>
          <p:nvPr/>
        </p:nvSpPr>
        <p:spPr bwMode="auto">
          <a:xfrm>
            <a:off x="250825" y="1773238"/>
            <a:ext cx="8497888" cy="4464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buFontTx/>
              <a:buNone/>
            </a:pPr>
            <a:r>
              <a:rPr lang="en-GB" altLang="en-US" sz="2400">
                <a:latin typeface="NTPreCursivek"/>
                <a:cs typeface="Calibri"/>
              </a:rPr>
              <a:t>All children are now entitled to a free meal at school everyday, until the end of Year 2. </a:t>
            </a:r>
          </a:p>
          <a:p>
            <a:pPr algn="ctr">
              <a:buFontTx/>
              <a:buNone/>
            </a:pPr>
            <a:endParaRPr lang="en-GB" altLang="en-US" sz="2400">
              <a:latin typeface="NTPreCursivek"/>
              <a:cs typeface="Calibri" panose="020F0502020204030204" pitchFamily="34" charset="0"/>
            </a:endParaRPr>
          </a:p>
          <a:p>
            <a:pPr algn="ctr">
              <a:buFontTx/>
              <a:buNone/>
            </a:pPr>
            <a:r>
              <a:rPr lang="en-GB" altLang="en-US" sz="2400" b="1">
                <a:latin typeface="NTPreCursivek"/>
                <a:cs typeface="Calibri"/>
              </a:rPr>
              <a:t>Please complete the menu choices online through ParentPay. This needs to be completed a week in advance by the Tuesday.</a:t>
            </a:r>
          </a:p>
          <a:p>
            <a:pPr>
              <a:buNone/>
            </a:pPr>
            <a:r>
              <a:rPr lang="en-GB" altLang="en-US" sz="2400">
                <a:latin typeface="NTPreCursivek"/>
                <a:cs typeface="Calibri"/>
              </a:rPr>
              <a:t>Packed lunches from home are still acceptable if you prefer. However, sandwiches are available from the school meals provider. </a:t>
            </a:r>
          </a:p>
          <a:p>
            <a:pPr>
              <a:buFontTx/>
              <a:buNone/>
            </a:pPr>
            <a:r>
              <a:rPr lang="en-GB" altLang="en-US" sz="2400" b="1">
                <a:latin typeface="NTPreCursivek"/>
                <a:cs typeface="Calibri"/>
              </a:rPr>
              <a:t>Please note that we are a nut free school and that we ask parents and carers to cut grapes in half length ways.</a:t>
            </a:r>
            <a:endParaRPr lang="en-GB" b="1"/>
          </a:p>
          <a:p>
            <a:pPr algn="ctr">
              <a:buNone/>
            </a:pPr>
            <a:r>
              <a:rPr lang="en-GB" altLang="en-US" sz="2400">
                <a:latin typeface="NTPreCursivek"/>
                <a:cs typeface="Calibri"/>
              </a:rPr>
              <a:t>No sweets in lunch boxes, please. </a:t>
            </a:r>
          </a:p>
          <a:p>
            <a:pPr algn="ctr">
              <a:buNone/>
            </a:pPr>
            <a:r>
              <a:rPr lang="en-GB" sz="2400">
                <a:ea typeface="Calibri"/>
                <a:cs typeface="Calibri"/>
                <a:hlinkClick r:id="rId2"/>
              </a:rPr>
              <a:t>Early years food choking hazards information</a:t>
            </a:r>
            <a:r>
              <a:rPr lang="en-GB" altLang="en-US" sz="2400">
                <a:latin typeface="NTPreCursivek"/>
                <a:cs typeface="Calibri"/>
              </a:rPr>
              <a:t> </a:t>
            </a:r>
            <a:endParaRPr lang="en-GB"/>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F3D9507-303C-D974-8003-1DB33B9B0A97}"/>
              </a:ext>
            </a:extLst>
          </p:cNvPr>
          <p:cNvSpPr txBox="1"/>
          <p:nvPr/>
        </p:nvSpPr>
        <p:spPr>
          <a:xfrm>
            <a:off x="957128" y="1372934"/>
            <a:ext cx="6829425" cy="530914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solidFill>
                  <a:srgbClr val="242424"/>
                </a:solidFill>
                <a:latin typeface="Arial"/>
                <a:cs typeface="Arial"/>
              </a:rPr>
              <a:t>Currently, all children receive a free meal in Reception, Year 1 and Year 2, but if you apply for the status of ‘Free School Meals’, your child will continue to receive a free school meal in Year 3 onwards. In addition, the school will receive additional funds to spend on their education from Reception onwards. The school decides how best to spend this allocation, typically we fund social and emotional support, small group work or 1:1 support along with purchasing new resources and engaging activities to meet your child’s needs.</a:t>
            </a:r>
            <a:endParaRPr lang="en-US"/>
          </a:p>
          <a:p>
            <a:endParaRPr lang="en-GB"/>
          </a:p>
          <a:p>
            <a:r>
              <a:rPr lang="en-US" sz="1200">
                <a:solidFill>
                  <a:srgbClr val="242424"/>
                </a:solidFill>
                <a:latin typeface="Arial"/>
                <a:cs typeface="Arial"/>
              </a:rPr>
              <a:t>On confirmation of eligibility, we will provide your child with a school jumper and a book bag. If you would like some additional information regarding this matter please contact r the school office for confidential help and support – or use the web link below to apply online.</a:t>
            </a:r>
            <a:endParaRPr lang="en-GB"/>
          </a:p>
          <a:p>
            <a:endParaRPr lang="en-GB"/>
          </a:p>
          <a:p>
            <a:r>
              <a:rPr lang="en-US" sz="1200" u="sng">
                <a:solidFill>
                  <a:srgbClr val="467886"/>
                </a:solidFill>
                <a:latin typeface="Times New Roman"/>
                <a:cs typeface="Times New Roman"/>
                <a:hlinkClick r:id="rId2"/>
              </a:rPr>
              <a:t>Apply for free school meals | Worcestershire County Council</a:t>
            </a:r>
            <a:endParaRPr lang="en-GB"/>
          </a:p>
          <a:p>
            <a:endParaRPr lang="en-GB"/>
          </a:p>
          <a:p>
            <a:r>
              <a:rPr lang="en-US" sz="1200" b="1">
                <a:solidFill>
                  <a:srgbClr val="242424"/>
                </a:solidFill>
                <a:latin typeface="Arial"/>
                <a:cs typeface="Arial"/>
              </a:rPr>
              <a:t>Free School Meals can be awarded if you or your partner are claiming either;</a:t>
            </a:r>
            <a:endParaRPr lang="en-GB"/>
          </a:p>
          <a:p>
            <a:endParaRPr lang="en-GB"/>
          </a:p>
          <a:p>
            <a:r>
              <a:rPr lang="en-US" sz="1100" b="1">
                <a:solidFill>
                  <a:srgbClr val="242424"/>
                </a:solidFill>
                <a:latin typeface="Arial"/>
                <a:cs typeface="Arial"/>
              </a:rPr>
              <a:t>•           Universal Credit provided the annual net earned income does not exceed £7,400 (616.67 per month)</a:t>
            </a:r>
            <a:endParaRPr lang="en-GB"/>
          </a:p>
          <a:p>
            <a:r>
              <a:rPr lang="en-US" sz="1100" b="1">
                <a:solidFill>
                  <a:srgbClr val="242424"/>
                </a:solidFill>
                <a:latin typeface="Arial"/>
                <a:cs typeface="Arial"/>
              </a:rPr>
              <a:t>•           Income Support</a:t>
            </a:r>
            <a:endParaRPr lang="en-GB"/>
          </a:p>
          <a:p>
            <a:r>
              <a:rPr lang="en-US" sz="1100" b="1">
                <a:solidFill>
                  <a:srgbClr val="242424"/>
                </a:solidFill>
                <a:latin typeface="Arial"/>
                <a:cs typeface="Arial"/>
              </a:rPr>
              <a:t>•           Income-based Jobseeker's Allowance</a:t>
            </a:r>
            <a:endParaRPr lang="en-GB"/>
          </a:p>
          <a:p>
            <a:r>
              <a:rPr lang="en-US" sz="1100" b="1">
                <a:solidFill>
                  <a:srgbClr val="242424"/>
                </a:solidFill>
                <a:latin typeface="Arial"/>
                <a:cs typeface="Arial"/>
              </a:rPr>
              <a:t>•           Support under Part 6 of the Immigration and Asylum Act 1999</a:t>
            </a:r>
            <a:endParaRPr lang="en-GB"/>
          </a:p>
          <a:p>
            <a:r>
              <a:rPr lang="en-US" sz="1100" b="1">
                <a:solidFill>
                  <a:srgbClr val="242424"/>
                </a:solidFill>
                <a:latin typeface="Arial"/>
                <a:cs typeface="Arial"/>
              </a:rPr>
              <a:t>•           </a:t>
            </a:r>
            <a:r>
              <a:rPr lang="en-US" sz="1100" b="1" err="1">
                <a:solidFill>
                  <a:srgbClr val="242424"/>
                </a:solidFill>
                <a:latin typeface="Arial"/>
                <a:cs typeface="Arial"/>
              </a:rPr>
              <a:t>Guaranted</a:t>
            </a:r>
            <a:r>
              <a:rPr lang="en-US" sz="1100" b="1">
                <a:solidFill>
                  <a:srgbClr val="242424"/>
                </a:solidFill>
                <a:latin typeface="Arial"/>
                <a:cs typeface="Arial"/>
              </a:rPr>
              <a:t> Pension Credit</a:t>
            </a:r>
            <a:endParaRPr lang="en-GB"/>
          </a:p>
          <a:p>
            <a:r>
              <a:rPr lang="en-US" sz="1100" b="1">
                <a:solidFill>
                  <a:srgbClr val="242424"/>
                </a:solidFill>
                <a:latin typeface="Arial"/>
                <a:cs typeface="Arial"/>
              </a:rPr>
              <a:t>•           Child Tax Credit, provided they are not also entitled to Working Tax Credit and have an annual gross income of no more than £16,190, as assessed by HMRC</a:t>
            </a:r>
            <a:endParaRPr lang="en-GB"/>
          </a:p>
          <a:p>
            <a:r>
              <a:rPr lang="en-US" sz="1100" b="1">
                <a:solidFill>
                  <a:srgbClr val="242424"/>
                </a:solidFill>
                <a:latin typeface="Arial"/>
                <a:cs typeface="Arial"/>
              </a:rPr>
              <a:t>•           Working Tax Credit run-on-paid for 4 weeks after you stop qualifying for Working Tax</a:t>
            </a:r>
            <a:endParaRPr lang="en-GB"/>
          </a:p>
          <a:p>
            <a:endParaRPr lang="en-GB"/>
          </a:p>
          <a:p>
            <a:endParaRPr lang="en-GB"/>
          </a:p>
        </p:txBody>
      </p:sp>
      <p:sp>
        <p:nvSpPr>
          <p:cNvPr id="4" name="Rectangle 1">
            <a:extLst>
              <a:ext uri="{FF2B5EF4-FFF2-40B4-BE49-F238E27FC236}">
                <a16:creationId xmlns:a16="http://schemas.microsoft.com/office/drawing/2014/main" id="{ABBD5BF5-0530-FB86-B356-793F3F4721E5}"/>
              </a:ext>
            </a:extLst>
          </p:cNvPr>
          <p:cNvSpPr>
            <a:spLocks noChangeArrowheads="1"/>
          </p:cNvSpPr>
          <p:nvPr/>
        </p:nvSpPr>
        <p:spPr bwMode="auto">
          <a:xfrm>
            <a:off x="250825" y="333375"/>
            <a:ext cx="36953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0" tIns="45720" rIns="91440" bIns="45720" anchor="t">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defRPr/>
            </a:pPr>
            <a:r>
              <a:rPr lang="en-GB" altLang="en-US" sz="2400" b="1" err="1">
                <a:solidFill>
                  <a:schemeClr val="bg1"/>
                </a:solidFill>
                <a:latin typeface="+mj-lt"/>
                <a:cs typeface="Calibri"/>
              </a:rPr>
              <a:t>Burlish</a:t>
            </a:r>
            <a:r>
              <a:rPr lang="en-GB" altLang="en-US" sz="2400" b="1">
                <a:solidFill>
                  <a:schemeClr val="bg1"/>
                </a:solidFill>
                <a:latin typeface="+mj-lt"/>
                <a:cs typeface="Calibri"/>
              </a:rPr>
              <a:t> Park Primary School</a:t>
            </a:r>
          </a:p>
        </p:txBody>
      </p:sp>
    </p:spTree>
    <p:extLst>
      <p:ext uri="{BB962C8B-B14F-4D97-AF65-F5344CB8AC3E}">
        <p14:creationId xmlns:p14="http://schemas.microsoft.com/office/powerpoint/2010/main" val="2242959610"/>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B53A98-1327-4CF8-9185-CDD70833F541}"/>
              </a:ext>
            </a:extLst>
          </p:cNvPr>
          <p:cNvSpPr txBox="1">
            <a:spLocks/>
          </p:cNvSpPr>
          <p:nvPr/>
        </p:nvSpPr>
        <p:spPr>
          <a:xfrm>
            <a:off x="3348038" y="1000125"/>
            <a:ext cx="8229600" cy="1143000"/>
          </a:xfrm>
          <a:prstGeom prst="rect">
            <a:avLst/>
          </a:prstGeom>
        </p:spPr>
        <p:txBody>
          <a:bodyPr/>
          <a:lstStyle/>
          <a:p>
            <a:pPr eaLnBrk="1" hangingPunct="1">
              <a:defRPr/>
            </a:pPr>
            <a:r>
              <a:rPr lang="en-GB" sz="4400">
                <a:solidFill>
                  <a:srgbClr val="0F07B9"/>
                </a:solidFill>
                <a:effectLst>
                  <a:outerShdw blurRad="38100" dist="38100" dir="2700000" algn="tl">
                    <a:srgbClr val="000000">
                      <a:alpha val="43137"/>
                    </a:srgbClr>
                  </a:outerShdw>
                </a:effectLst>
                <a:latin typeface="+mj-lt"/>
                <a:ea typeface="+mj-ea"/>
                <a:cs typeface="Calibri" panose="020F0502020204030204" pitchFamily="34" charset="0"/>
              </a:rPr>
              <a:t>Uniform</a:t>
            </a:r>
          </a:p>
        </p:txBody>
      </p:sp>
      <p:sp>
        <p:nvSpPr>
          <p:cNvPr id="27653" name="Rectangle 4">
            <a:extLst>
              <a:ext uri="{FF2B5EF4-FFF2-40B4-BE49-F238E27FC236}">
                <a16:creationId xmlns:a16="http://schemas.microsoft.com/office/drawing/2014/main" id="{1FD00914-F326-4394-85C8-A3030B8DC2A1}"/>
              </a:ext>
            </a:extLst>
          </p:cNvPr>
          <p:cNvSpPr>
            <a:spLocks noChangeArrowheads="1"/>
          </p:cNvSpPr>
          <p:nvPr/>
        </p:nvSpPr>
        <p:spPr bwMode="auto">
          <a:xfrm>
            <a:off x="395288" y="333375"/>
            <a:ext cx="36953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0" tIns="45720" rIns="91440" bIns="45720" anchor="t">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defRPr/>
            </a:pPr>
            <a:r>
              <a:rPr lang="en-GB" altLang="en-US" sz="2400" b="1" err="1">
                <a:solidFill>
                  <a:schemeClr val="bg1"/>
                </a:solidFill>
                <a:latin typeface="+mj-lt"/>
                <a:cs typeface="Calibri"/>
              </a:rPr>
              <a:t>Burlish</a:t>
            </a:r>
            <a:r>
              <a:rPr lang="en-GB" altLang="en-US" sz="2400" b="1">
                <a:solidFill>
                  <a:schemeClr val="bg1"/>
                </a:solidFill>
                <a:latin typeface="+mj-lt"/>
                <a:cs typeface="Calibri"/>
              </a:rPr>
              <a:t> Park Primary School</a:t>
            </a:r>
          </a:p>
        </p:txBody>
      </p:sp>
      <p:sp>
        <p:nvSpPr>
          <p:cNvPr id="29700" name="Content Placeholder 2">
            <a:extLst>
              <a:ext uri="{FF2B5EF4-FFF2-40B4-BE49-F238E27FC236}">
                <a16:creationId xmlns:a16="http://schemas.microsoft.com/office/drawing/2014/main" id="{3F464745-F5BB-4579-AE4B-F3BD45F9373B}"/>
              </a:ext>
            </a:extLst>
          </p:cNvPr>
          <p:cNvSpPr txBox="1">
            <a:spLocks/>
          </p:cNvSpPr>
          <p:nvPr/>
        </p:nvSpPr>
        <p:spPr bwMode="auto">
          <a:xfrm>
            <a:off x="611188" y="1846263"/>
            <a:ext cx="7696200" cy="467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defRPr/>
            </a:pPr>
            <a:r>
              <a:rPr lang="en-GB" altLang="en-US">
                <a:latin typeface="NTPreCursivek"/>
                <a:ea typeface="Calibri"/>
                <a:cs typeface="Calibri"/>
              </a:rPr>
              <a:t>Uniform is described on the website. </a:t>
            </a:r>
            <a:r>
              <a:rPr lang="en-GB" u="sng">
                <a:latin typeface="NTPreCursivek"/>
                <a:ea typeface="Calibri"/>
                <a:cs typeface="Calibri"/>
                <a:hlinkClick r:id="rId2"/>
              </a:rPr>
              <a:t>https://www.burlishpark.co.uk/parents-and-carers/uniform/</a:t>
            </a:r>
            <a:endParaRPr lang="en-GB" u="sng">
              <a:latin typeface="NTPreCursivek"/>
              <a:ea typeface="Calibri"/>
              <a:cs typeface="Calibri"/>
            </a:endParaRPr>
          </a:p>
          <a:p>
            <a:pPr>
              <a:defRPr/>
            </a:pPr>
            <a:r>
              <a:rPr lang="en-US">
                <a:latin typeface="NTPreCursivek"/>
                <a:ea typeface="Calibri"/>
                <a:cs typeface="Calibri"/>
              </a:rPr>
              <a:t>Please order uniform online from Brigade Clothing My Clothing </a:t>
            </a:r>
            <a:endParaRPr lang="en-GB">
              <a:latin typeface="NTPreCursivek"/>
              <a:ea typeface="Calibri"/>
              <a:cs typeface="Calibri"/>
            </a:endParaRPr>
          </a:p>
          <a:p>
            <a:pPr>
              <a:defRPr/>
            </a:pPr>
            <a:endParaRPr lang="en-GB" altLang="en-US">
              <a:latin typeface="NTPreCursivek"/>
              <a:ea typeface="Calibri"/>
              <a:cs typeface="Calibri"/>
            </a:endParaRPr>
          </a:p>
          <a:p>
            <a:pPr>
              <a:defRPr/>
            </a:pPr>
            <a:r>
              <a:rPr lang="en-GB" altLang="en-US">
                <a:latin typeface="NTPreCursivek"/>
                <a:ea typeface="Calibri"/>
                <a:cs typeface="Calibri"/>
              </a:rPr>
              <a:t>Please ensure that</a:t>
            </a:r>
            <a:r>
              <a:rPr lang="en-GB" altLang="en-US" b="1">
                <a:latin typeface="NTPreCursivek"/>
                <a:ea typeface="Calibri"/>
                <a:cs typeface="Calibri"/>
              </a:rPr>
              <a:t> everything </a:t>
            </a:r>
            <a:r>
              <a:rPr lang="en-GB" altLang="en-US">
                <a:latin typeface="NTPreCursivek"/>
                <a:ea typeface="Calibri"/>
                <a:cs typeface="Calibri"/>
              </a:rPr>
              <a:t>is clearly named – even shoes!</a:t>
            </a:r>
            <a:endParaRPr lang="en-GB">
              <a:latin typeface="NTPreCursivek"/>
              <a:ea typeface="Calibri"/>
              <a:cs typeface="Calibri"/>
            </a:endParaRPr>
          </a:p>
          <a:p>
            <a:pPr marL="0" indent="0">
              <a:buFont typeface="Arial" panose="020B0604020202020204" pitchFamily="34" charset="0"/>
              <a:buNone/>
              <a:defRPr/>
            </a:pPr>
            <a:endParaRPr lang="en-GB">
              <a:cs typeface="Calibri" panose="020F0502020204030204" pitchFamily="34" charset="0"/>
            </a:endParaRPr>
          </a:p>
          <a:p>
            <a:pPr marL="0" indent="0">
              <a:buFont typeface="Arial" panose="020B0604020202020204" pitchFamily="34" charset="0"/>
              <a:buNone/>
              <a:defRPr/>
            </a:pPr>
            <a:endParaRPr lang="en-GB" altLang="en-US">
              <a:cs typeface="Calibri" panose="020F050202020403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1">
            <a:extLst>
              <a:ext uri="{FF2B5EF4-FFF2-40B4-BE49-F238E27FC236}">
                <a16:creationId xmlns:a16="http://schemas.microsoft.com/office/drawing/2014/main" id="{D7A0CD96-FDBA-4A51-8E89-EDABC82083CB}"/>
              </a:ext>
            </a:extLst>
          </p:cNvPr>
          <p:cNvSpPr>
            <a:spLocks noChangeArrowheads="1"/>
          </p:cNvSpPr>
          <p:nvPr/>
        </p:nvSpPr>
        <p:spPr bwMode="auto">
          <a:xfrm>
            <a:off x="323850" y="333375"/>
            <a:ext cx="36953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0" tIns="45720" rIns="91440" bIns="45720" anchor="t">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defRPr/>
            </a:pPr>
            <a:r>
              <a:rPr lang="en-GB" altLang="en-US" sz="2400" b="1" err="1">
                <a:solidFill>
                  <a:schemeClr val="bg1"/>
                </a:solidFill>
                <a:latin typeface="+mj-lt"/>
                <a:cs typeface="Calibri"/>
              </a:rPr>
              <a:t>Burlish</a:t>
            </a:r>
            <a:r>
              <a:rPr lang="en-GB" altLang="en-US" sz="2400" b="1">
                <a:solidFill>
                  <a:schemeClr val="bg1"/>
                </a:solidFill>
                <a:latin typeface="+mj-lt"/>
                <a:cs typeface="Calibri"/>
              </a:rPr>
              <a:t> Park Primary School</a:t>
            </a:r>
          </a:p>
        </p:txBody>
      </p:sp>
      <p:sp>
        <p:nvSpPr>
          <p:cNvPr id="3" name="Rectangle 2">
            <a:extLst>
              <a:ext uri="{FF2B5EF4-FFF2-40B4-BE49-F238E27FC236}">
                <a16:creationId xmlns:a16="http://schemas.microsoft.com/office/drawing/2014/main" id="{C56C8BF2-12D3-4818-8AFE-BDA2E09F0940}"/>
              </a:ext>
            </a:extLst>
          </p:cNvPr>
          <p:cNvSpPr/>
          <p:nvPr/>
        </p:nvSpPr>
        <p:spPr>
          <a:xfrm>
            <a:off x="323850" y="1341438"/>
            <a:ext cx="8351838" cy="1846262"/>
          </a:xfrm>
          <a:prstGeom prst="rect">
            <a:avLst/>
          </a:prstGeom>
        </p:spPr>
        <p:txBody>
          <a:bodyPr>
            <a:spAutoFit/>
          </a:bodyPr>
          <a:lstStyle/>
          <a:p>
            <a:pPr>
              <a:defRPr/>
            </a:pPr>
            <a:endParaRPr lang="en-GB" sz="4800">
              <a:solidFill>
                <a:srgbClr val="0F07B9"/>
              </a:solidFill>
              <a:effectLst>
                <a:outerShdw blurRad="38100" dist="38100" dir="2700000" algn="tl">
                  <a:srgbClr val="000000">
                    <a:alpha val="43137"/>
                  </a:srgbClr>
                </a:outerShdw>
              </a:effectLst>
              <a:latin typeface="SassoonPrimaryInfant" pitchFamily="2" charset="0"/>
              <a:cs typeface="Calibri" panose="020F0502020204030204" pitchFamily="34" charset="0"/>
            </a:endParaRPr>
          </a:p>
          <a:p>
            <a:pPr>
              <a:defRPr/>
            </a:pPr>
            <a:r>
              <a:rPr lang="en-GB" sz="4800">
                <a:solidFill>
                  <a:srgbClr val="0F07B9"/>
                </a:solidFill>
                <a:effectLst>
                  <a:outerShdw blurRad="38100" dist="38100" dir="2700000" algn="tl">
                    <a:srgbClr val="000000">
                      <a:alpha val="43137"/>
                    </a:srgbClr>
                  </a:outerShdw>
                </a:effectLst>
                <a:latin typeface="SassoonPrimaryInfant" pitchFamily="2" charset="0"/>
                <a:cs typeface="Calibri" panose="020F0502020204030204" pitchFamily="34" charset="0"/>
              </a:rPr>
              <a:t> </a:t>
            </a:r>
          </a:p>
          <a:p>
            <a:pPr>
              <a:defRPr/>
            </a:pPr>
            <a:endParaRPr lang="en-GB">
              <a:solidFill>
                <a:srgbClr val="0F07B9"/>
              </a:solidFill>
              <a:effectLst>
                <a:outerShdw blurRad="38100" dist="38100" dir="2700000" algn="tl">
                  <a:srgbClr val="000000">
                    <a:alpha val="43137"/>
                  </a:srgbClr>
                </a:outerShdw>
              </a:effectLst>
              <a:latin typeface="SassoonPrimaryInfant" pitchFamily="2" charset="0"/>
              <a:cs typeface="Calibri" panose="020F0502020204030204" pitchFamily="34" charset="0"/>
            </a:endParaRPr>
          </a:p>
        </p:txBody>
      </p:sp>
      <p:sp>
        <p:nvSpPr>
          <p:cNvPr id="5" name="Rectangle 4">
            <a:extLst>
              <a:ext uri="{FF2B5EF4-FFF2-40B4-BE49-F238E27FC236}">
                <a16:creationId xmlns:a16="http://schemas.microsoft.com/office/drawing/2014/main" id="{F7F4BE5F-7A46-47B8-A6B3-ADC2B675B980}"/>
              </a:ext>
            </a:extLst>
          </p:cNvPr>
          <p:cNvSpPr/>
          <p:nvPr/>
        </p:nvSpPr>
        <p:spPr>
          <a:xfrm>
            <a:off x="665163" y="1419225"/>
            <a:ext cx="7885112" cy="2123658"/>
          </a:xfrm>
          <a:prstGeom prst="rect">
            <a:avLst/>
          </a:prstGeom>
        </p:spPr>
        <p:txBody>
          <a:bodyPr>
            <a:spAutoFit/>
          </a:bodyPr>
          <a:lstStyle/>
          <a:p>
            <a:pPr>
              <a:defRPr/>
            </a:pPr>
            <a:endParaRPr lang="en-GB" sz="3600">
              <a:solidFill>
                <a:srgbClr val="0F07B9"/>
              </a:solidFill>
              <a:effectLst>
                <a:outerShdw blurRad="38100" dist="38100" dir="2700000" algn="tl">
                  <a:srgbClr val="000000">
                    <a:alpha val="43137"/>
                  </a:srgbClr>
                </a:outerShdw>
              </a:effectLst>
              <a:latin typeface="+mj-lt"/>
              <a:cs typeface="Calibri" panose="020F0502020204030204" pitchFamily="34" charset="0"/>
            </a:endParaRPr>
          </a:p>
          <a:p>
            <a:pPr algn="ctr">
              <a:defRPr/>
            </a:pPr>
            <a:r>
              <a:rPr lang="en-GB" sz="3200">
                <a:solidFill>
                  <a:srgbClr val="0F07B9"/>
                </a:solidFill>
                <a:effectLst>
                  <a:outerShdw blurRad="38100" dist="38100" dir="2700000" algn="tl">
                    <a:srgbClr val="000000">
                      <a:alpha val="43137"/>
                    </a:srgbClr>
                  </a:outerShdw>
                </a:effectLst>
                <a:latin typeface="+mj-lt"/>
                <a:cs typeface="Calibri" panose="020F0502020204030204" pitchFamily="34" charset="0"/>
              </a:rPr>
              <a:t>Your child will need a book bag </a:t>
            </a:r>
            <a:r>
              <a:rPr lang="en-GB" sz="3200">
                <a:latin typeface="+mj-lt"/>
                <a:cs typeface="Calibri" panose="020F0502020204030204" pitchFamily="34" charset="0"/>
              </a:rPr>
              <a:t>which can also be ordered purchased from Simply School Uniform or My Clothing.</a:t>
            </a:r>
          </a:p>
        </p:txBody>
      </p:sp>
      <p:sp>
        <p:nvSpPr>
          <p:cNvPr id="28677" name="Content Placeholder 2">
            <a:extLst>
              <a:ext uri="{FF2B5EF4-FFF2-40B4-BE49-F238E27FC236}">
                <a16:creationId xmlns:a16="http://schemas.microsoft.com/office/drawing/2014/main" id="{1DEB2E89-14EC-D98E-1774-A3E3C288C2A0}"/>
              </a:ext>
            </a:extLst>
          </p:cNvPr>
          <p:cNvSpPr txBox="1">
            <a:spLocks/>
          </p:cNvSpPr>
          <p:nvPr/>
        </p:nvSpPr>
        <p:spPr bwMode="auto">
          <a:xfrm>
            <a:off x="539750" y="3373438"/>
            <a:ext cx="7704138" cy="3097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r>
              <a:rPr lang="en-GB" altLang="en-US" sz="2800">
                <a:latin typeface="NTPreCursivek"/>
                <a:ea typeface="Calibri"/>
                <a:cs typeface="Calibri"/>
              </a:rPr>
              <a:t>The book bag needs to be brought to school </a:t>
            </a:r>
            <a:r>
              <a:rPr lang="en-GB" altLang="en-US" sz="2800" b="1">
                <a:latin typeface="NTPreCursivek"/>
                <a:ea typeface="Calibri"/>
                <a:cs typeface="Calibri"/>
              </a:rPr>
              <a:t>every day</a:t>
            </a:r>
            <a:r>
              <a:rPr lang="en-GB" altLang="en-US" sz="2800">
                <a:latin typeface="NTPreCursivek"/>
                <a:ea typeface="Calibri"/>
                <a:cs typeface="Calibri"/>
              </a:rPr>
              <a:t>. Please make sure your child also brings their school reading book every day.</a:t>
            </a:r>
          </a:p>
          <a:p>
            <a:r>
              <a:rPr lang="en-GB" altLang="en-US" sz="2800">
                <a:latin typeface="NTPreCursivek"/>
                <a:ea typeface="Calibri"/>
                <a:cs typeface="Calibri"/>
              </a:rPr>
              <a:t>Space is at a premium in our environment – your support with just sending in a bookbag is much appreciated. </a:t>
            </a:r>
            <a:endParaRPr lang="en-GB">
              <a:latin typeface="NTPreCursivek"/>
              <a:ea typeface="Calibri"/>
              <a:cs typeface="Calibri"/>
            </a:endParaRPr>
          </a:p>
        </p:txBody>
      </p:sp>
      <p:sp>
        <p:nvSpPr>
          <p:cNvPr id="2" name="Rectangle 1">
            <a:extLst>
              <a:ext uri="{FF2B5EF4-FFF2-40B4-BE49-F238E27FC236}">
                <a16:creationId xmlns:a16="http://schemas.microsoft.com/office/drawing/2014/main" id="{5C51E4C8-2534-4AD9-AB05-5167E870A864}"/>
              </a:ext>
            </a:extLst>
          </p:cNvPr>
          <p:cNvSpPr/>
          <p:nvPr/>
        </p:nvSpPr>
        <p:spPr>
          <a:xfrm>
            <a:off x="1090103" y="1223364"/>
            <a:ext cx="7047827" cy="707886"/>
          </a:xfrm>
          <a:prstGeom prst="rect">
            <a:avLst/>
          </a:prstGeom>
        </p:spPr>
        <p:txBody>
          <a:bodyPr wrap="none" lIns="91440" tIns="45720" rIns="91440" bIns="45720" anchor="t">
            <a:spAutoFit/>
          </a:bodyPr>
          <a:lstStyle/>
          <a:p>
            <a:pPr>
              <a:defRPr/>
            </a:pPr>
            <a:r>
              <a:rPr lang="en-GB" altLang="en-US" sz="4000">
                <a:solidFill>
                  <a:schemeClr val="accent1">
                    <a:lumMod val="75000"/>
                  </a:schemeClr>
                </a:solidFill>
                <a:latin typeface="Calibri"/>
                <a:ea typeface="Calibri"/>
                <a:cs typeface="Calibri"/>
              </a:rPr>
              <a:t>Book Bags NOT Backpacks please</a:t>
            </a:r>
            <a:endParaRPr lang="en-GB" sz="4000">
              <a:solidFill>
                <a:schemeClr val="accent1">
                  <a:lumMod val="75000"/>
                </a:schemeClr>
              </a:solidFill>
              <a:latin typeface="Calibri"/>
              <a:ea typeface="Calibri"/>
              <a:cs typeface="Calibri"/>
            </a:endParaRP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3" name="Rectangle 4">
            <a:extLst>
              <a:ext uri="{FF2B5EF4-FFF2-40B4-BE49-F238E27FC236}">
                <a16:creationId xmlns:a16="http://schemas.microsoft.com/office/drawing/2014/main" id="{D4DD9881-6DCD-4FFC-AB87-AC6DF6A37FF3}"/>
              </a:ext>
            </a:extLst>
          </p:cNvPr>
          <p:cNvSpPr>
            <a:spLocks noChangeArrowheads="1"/>
          </p:cNvSpPr>
          <p:nvPr/>
        </p:nvSpPr>
        <p:spPr bwMode="auto">
          <a:xfrm>
            <a:off x="395288" y="333375"/>
            <a:ext cx="36953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0" tIns="45720" rIns="91440" bIns="45720" anchor="t">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defRPr/>
            </a:pPr>
            <a:r>
              <a:rPr lang="en-GB" altLang="en-US" sz="2400" b="1" err="1">
                <a:solidFill>
                  <a:schemeClr val="bg1"/>
                </a:solidFill>
                <a:latin typeface="+mj-lt"/>
                <a:cs typeface="Calibri"/>
              </a:rPr>
              <a:t>Burlish</a:t>
            </a:r>
            <a:r>
              <a:rPr lang="en-GB" altLang="en-US" sz="2400" b="1">
                <a:solidFill>
                  <a:schemeClr val="bg1"/>
                </a:solidFill>
                <a:latin typeface="+mj-lt"/>
                <a:cs typeface="Calibri"/>
              </a:rPr>
              <a:t> Park Primary School</a:t>
            </a:r>
          </a:p>
        </p:txBody>
      </p:sp>
      <p:sp>
        <p:nvSpPr>
          <p:cNvPr id="29699" name="Content Placeholder 2">
            <a:extLst>
              <a:ext uri="{FF2B5EF4-FFF2-40B4-BE49-F238E27FC236}">
                <a16:creationId xmlns:a16="http://schemas.microsoft.com/office/drawing/2014/main" id="{52AFC070-D527-9E5F-B3D8-14BD01AE2E4C}"/>
              </a:ext>
            </a:extLst>
          </p:cNvPr>
          <p:cNvSpPr txBox="1">
            <a:spLocks/>
          </p:cNvSpPr>
          <p:nvPr/>
        </p:nvSpPr>
        <p:spPr bwMode="auto">
          <a:xfrm>
            <a:off x="723900" y="2060574"/>
            <a:ext cx="7735888" cy="4392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r>
              <a:rPr lang="en-GB" altLang="en-US">
                <a:latin typeface="NTPreCursivek"/>
                <a:ea typeface="Calibri"/>
                <a:cs typeface="Calibri"/>
              </a:rPr>
              <a:t>Accessed through our website.</a:t>
            </a:r>
          </a:p>
          <a:p>
            <a:endParaRPr lang="en-GB" altLang="en-US">
              <a:latin typeface="NTPreCursivek"/>
              <a:cs typeface="Calibri" panose="020F0502020204030204" pitchFamily="34" charset="0"/>
            </a:endParaRPr>
          </a:p>
          <a:p>
            <a:pPr>
              <a:buFontTx/>
              <a:buNone/>
            </a:pPr>
            <a:r>
              <a:rPr lang="en-GB" altLang="en-US" u="sng">
                <a:latin typeface="NTPreCursivek"/>
                <a:ea typeface="Calibri"/>
                <a:cs typeface="Calibri"/>
                <a:hlinkClick r:id="rId2"/>
              </a:rPr>
              <a:t>https://www.burlishpark.co.uk/parentpay-2/</a:t>
            </a:r>
            <a:endParaRPr lang="en-GB" altLang="en-US" u="sng">
              <a:latin typeface="NTPreCursivek"/>
              <a:ea typeface="Calibri"/>
              <a:cs typeface="Calibri"/>
            </a:endParaRPr>
          </a:p>
          <a:p>
            <a:pPr>
              <a:buFontTx/>
              <a:buNone/>
            </a:pPr>
            <a:endParaRPr lang="en-GB" altLang="en-US">
              <a:latin typeface="NTPreCursivek"/>
              <a:cs typeface="Calibri" panose="020F0502020204030204" pitchFamily="34" charset="0"/>
            </a:endParaRPr>
          </a:p>
          <a:p>
            <a:r>
              <a:rPr lang="en-GB" altLang="en-US">
                <a:latin typeface="NTPreCursivek"/>
                <a:ea typeface="Calibri"/>
                <a:cs typeface="Calibri"/>
              </a:rPr>
              <a:t>Every child has an individual log in code. This is where you pay for everything, </a:t>
            </a:r>
            <a:r>
              <a:rPr lang="en-GB" altLang="en-US" err="1">
                <a:latin typeface="NTPreCursivek"/>
                <a:ea typeface="Calibri"/>
                <a:cs typeface="Calibri"/>
              </a:rPr>
              <a:t>eg</a:t>
            </a:r>
            <a:r>
              <a:rPr lang="en-GB" altLang="en-US">
                <a:latin typeface="NTPreCursivek"/>
                <a:ea typeface="Calibri"/>
                <a:cs typeface="Calibri"/>
              </a:rPr>
              <a:t>, trips and activities. We are now a cash free school. This will be sent to you once your child is on role.</a:t>
            </a:r>
            <a:endParaRPr lang="en-GB" altLang="en-US">
              <a:latin typeface="NTPreCursivek"/>
              <a:ea typeface="Calibri"/>
              <a:cs typeface="Calibri" panose="020F0502020204030204" pitchFamily="34" charset="0"/>
            </a:endParaRPr>
          </a:p>
        </p:txBody>
      </p:sp>
      <p:sp>
        <p:nvSpPr>
          <p:cNvPr id="7" name="Title 1">
            <a:extLst>
              <a:ext uri="{FF2B5EF4-FFF2-40B4-BE49-F238E27FC236}">
                <a16:creationId xmlns:a16="http://schemas.microsoft.com/office/drawing/2014/main" id="{9B23A47B-2E8C-4E9F-A3BA-88D67176400D}"/>
              </a:ext>
            </a:extLst>
          </p:cNvPr>
          <p:cNvSpPr txBox="1">
            <a:spLocks/>
          </p:cNvSpPr>
          <p:nvPr/>
        </p:nvSpPr>
        <p:spPr>
          <a:xfrm>
            <a:off x="971550" y="1292225"/>
            <a:ext cx="6870700" cy="919163"/>
          </a:xfrm>
          <a:prstGeom prst="rect">
            <a:avLst/>
          </a:prstGeom>
        </p:spPr>
        <p:txBody>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a:defRPr/>
            </a:pPr>
            <a:r>
              <a:rPr lang="en-GB" altLang="en-US">
                <a:solidFill>
                  <a:schemeClr val="accent1">
                    <a:lumMod val="50000"/>
                  </a:schemeClr>
                </a:solidFill>
              </a:rPr>
              <a:t>ParentPay</a:t>
            </a: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1">
            <a:extLst>
              <a:ext uri="{FF2B5EF4-FFF2-40B4-BE49-F238E27FC236}">
                <a16:creationId xmlns:a16="http://schemas.microsoft.com/office/drawing/2014/main" id="{B35149DD-941B-4371-8620-9EF31802D361}"/>
              </a:ext>
            </a:extLst>
          </p:cNvPr>
          <p:cNvSpPr>
            <a:spLocks noChangeArrowheads="1"/>
          </p:cNvSpPr>
          <p:nvPr/>
        </p:nvSpPr>
        <p:spPr bwMode="auto">
          <a:xfrm>
            <a:off x="395288" y="333375"/>
            <a:ext cx="36905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0" tIns="45720" rIns="91440" bIns="45720" anchor="t">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defRPr/>
            </a:pPr>
            <a:r>
              <a:rPr lang="en-GB" altLang="en-US" sz="2400" b="1" err="1">
                <a:solidFill>
                  <a:schemeClr val="bg1"/>
                </a:solidFill>
                <a:latin typeface="+mj-lt"/>
                <a:cs typeface="Calibri"/>
              </a:rPr>
              <a:t>Burlish</a:t>
            </a:r>
            <a:r>
              <a:rPr lang="en-GB" altLang="en-US" sz="2400" b="1">
                <a:solidFill>
                  <a:schemeClr val="bg1"/>
                </a:solidFill>
                <a:latin typeface="+mj-lt"/>
                <a:cs typeface="Calibri"/>
              </a:rPr>
              <a:t> Park Primary Schoo</a:t>
            </a:r>
            <a:r>
              <a:rPr lang="en-GB" altLang="en-US" sz="2400">
                <a:solidFill>
                  <a:schemeClr val="bg1"/>
                </a:solidFill>
                <a:latin typeface="+mj-lt"/>
                <a:cs typeface="Calibri"/>
              </a:rPr>
              <a:t>l</a:t>
            </a:r>
          </a:p>
        </p:txBody>
      </p:sp>
      <p:sp>
        <p:nvSpPr>
          <p:cNvPr id="3" name="Rectangle 2">
            <a:extLst>
              <a:ext uri="{FF2B5EF4-FFF2-40B4-BE49-F238E27FC236}">
                <a16:creationId xmlns:a16="http://schemas.microsoft.com/office/drawing/2014/main" id="{572A26FB-FD05-44C6-B6DE-871196A5114C}"/>
              </a:ext>
            </a:extLst>
          </p:cNvPr>
          <p:cNvSpPr/>
          <p:nvPr/>
        </p:nvSpPr>
        <p:spPr>
          <a:xfrm>
            <a:off x="250825" y="1341438"/>
            <a:ext cx="8569325" cy="523220"/>
          </a:xfrm>
          <a:prstGeom prst="rect">
            <a:avLst/>
          </a:prstGeom>
        </p:spPr>
        <p:txBody>
          <a:bodyPr>
            <a:spAutoFit/>
          </a:bodyPr>
          <a:lstStyle/>
          <a:p>
            <a:pPr algn="ctr">
              <a:defRPr/>
            </a:pPr>
            <a:r>
              <a:rPr lang="en-US" sz="2800">
                <a:solidFill>
                  <a:srgbClr val="0F07B9"/>
                </a:solidFill>
                <a:effectLst>
                  <a:outerShdw blurRad="38100" dist="38100" dir="2700000" algn="tl">
                    <a:srgbClr val="000000">
                      <a:alpha val="43137"/>
                    </a:srgbClr>
                  </a:outerShdw>
                </a:effectLst>
                <a:latin typeface="+mj-lt"/>
                <a:cs typeface="Calibri" panose="020F0502020204030204" pitchFamily="34" charset="0"/>
              </a:rPr>
              <a:t>Attendance Matters</a:t>
            </a:r>
            <a:endParaRPr lang="en-GB" sz="2800">
              <a:solidFill>
                <a:srgbClr val="0F07B9"/>
              </a:solidFill>
              <a:effectLst>
                <a:outerShdw blurRad="38100" dist="38100" dir="2700000" algn="tl">
                  <a:srgbClr val="000000">
                    <a:alpha val="43137"/>
                  </a:srgbClr>
                </a:outerShdw>
              </a:effectLst>
              <a:latin typeface="+mj-lt"/>
              <a:cs typeface="Calibri" panose="020F0502020204030204" pitchFamily="34" charset="0"/>
            </a:endParaRPr>
          </a:p>
        </p:txBody>
      </p:sp>
      <p:sp>
        <p:nvSpPr>
          <p:cNvPr id="30724" name="Rectangle 3">
            <a:extLst>
              <a:ext uri="{FF2B5EF4-FFF2-40B4-BE49-F238E27FC236}">
                <a16:creationId xmlns:a16="http://schemas.microsoft.com/office/drawing/2014/main" id="{92600739-8DFF-7909-C6ED-C7E62A8E0562}"/>
              </a:ext>
            </a:extLst>
          </p:cNvPr>
          <p:cNvSpPr txBox="1">
            <a:spLocks noChangeArrowheads="1"/>
          </p:cNvSpPr>
          <p:nvPr/>
        </p:nvSpPr>
        <p:spPr bwMode="auto">
          <a:xfrm>
            <a:off x="539750" y="2276475"/>
            <a:ext cx="7696200" cy="4176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r>
              <a:rPr lang="en-US" altLang="en-US" sz="1600">
                <a:cs typeface="Calibri" panose="020F0502020204030204" pitchFamily="34" charset="0"/>
              </a:rPr>
              <a:t>Good attendance is vital for all children to be confident, happy and independent learners.</a:t>
            </a:r>
          </a:p>
          <a:p>
            <a:r>
              <a:rPr lang="en-US" altLang="en-US" sz="1600">
                <a:cs typeface="Calibri" panose="020F0502020204030204" pitchFamily="34" charset="0"/>
              </a:rPr>
              <a:t>Excellent attendance is crucial in ensuring children are settled in school and have the best opportunity to receive a complete education.</a:t>
            </a:r>
          </a:p>
          <a:p>
            <a:r>
              <a:rPr lang="en-US" altLang="en-US" sz="1600">
                <a:cs typeface="Calibri" panose="020F0502020204030204" pitchFamily="34" charset="0"/>
              </a:rPr>
              <a:t>All children are expected to attend school every day.</a:t>
            </a:r>
          </a:p>
          <a:p>
            <a:r>
              <a:rPr lang="en-US" altLang="en-US" sz="1600">
                <a:cs typeface="Calibri" panose="020F0502020204030204" pitchFamily="34" charset="0"/>
              </a:rPr>
              <a:t>Absences – Parents/carers have a duty to notify the school if their child/children are absent for any reason and this needs to be done by 9:30am. The school will contact parents/carers if notification is not received by this time.</a:t>
            </a:r>
          </a:p>
          <a:p>
            <a:r>
              <a:rPr lang="en-US" altLang="en-US" sz="1600">
                <a:cs typeface="Calibri" panose="020F0502020204030204" pitchFamily="34" charset="0"/>
              </a:rPr>
              <a:t>Holidays – Holidays are not permitted in term time. All holidays are </a:t>
            </a:r>
            <a:r>
              <a:rPr lang="en-US" altLang="en-US" sz="1600" err="1">
                <a:cs typeface="Calibri" panose="020F0502020204030204" pitchFamily="34" charset="0"/>
              </a:rPr>
              <a:t>unauthorised</a:t>
            </a:r>
            <a:r>
              <a:rPr lang="en-US" altLang="en-US" sz="1600">
                <a:cs typeface="Calibri" panose="020F0502020204030204" pitchFamily="34" charset="0"/>
              </a:rPr>
              <a:t> except in exceptional circumstances and can incur a fine.</a:t>
            </a:r>
          </a:p>
          <a:p>
            <a:pPr marL="0" indent="0" algn="ctr">
              <a:buNone/>
            </a:pPr>
            <a:r>
              <a:rPr lang="en-US" altLang="en-US" sz="1600" b="1">
                <a:cs typeface="Calibri" panose="020F0502020204030204" pitchFamily="34" charset="0"/>
              </a:rPr>
              <a:t>Please help us to ensure that your child/children receive the very best possible education they can by ensuring they are in school every day and that they are on time.</a:t>
            </a:r>
            <a:endParaRPr lang="en-GB" altLang="en-US" sz="1600" b="1">
              <a:cs typeface="Calibri" panose="020F050202020403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BB027B-9EE7-5C3F-F9A7-0822D6BF3382}"/>
              </a:ext>
            </a:extLst>
          </p:cNvPr>
          <p:cNvSpPr txBox="1"/>
          <p:nvPr/>
        </p:nvSpPr>
        <p:spPr>
          <a:xfrm>
            <a:off x="467544" y="1178749"/>
            <a:ext cx="8280920" cy="954107"/>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0F07B9"/>
                </a:solidFill>
                <a:effectLst>
                  <a:outerShdw blurRad="38100" dist="38100" dir="2700000" algn="tl">
                    <a:srgbClr val="000000">
                      <a:alpha val="43137"/>
                    </a:srgbClr>
                  </a:outerShdw>
                </a:effectLst>
                <a:uLnTx/>
                <a:uFillTx/>
                <a:latin typeface="Calibri"/>
                <a:ea typeface="+mn-ea"/>
                <a:cs typeface="Calibri" panose="020F0502020204030204" pitchFamily="34" charset="0"/>
              </a:rPr>
              <a:t>Impact of Absence on a child’s Attendance (by the end of each academic year)</a:t>
            </a:r>
          </a:p>
        </p:txBody>
      </p:sp>
      <p:graphicFrame>
        <p:nvGraphicFramePr>
          <p:cNvPr id="4" name="Table 3">
            <a:extLst>
              <a:ext uri="{FF2B5EF4-FFF2-40B4-BE49-F238E27FC236}">
                <a16:creationId xmlns:a16="http://schemas.microsoft.com/office/drawing/2014/main" id="{4D6AD77C-B293-7DFF-C43C-0E6846205059}"/>
              </a:ext>
            </a:extLst>
          </p:cNvPr>
          <p:cNvGraphicFramePr>
            <a:graphicFrameLocks noGrp="1"/>
          </p:cNvGraphicFramePr>
          <p:nvPr>
            <p:extLst>
              <p:ext uri="{D42A27DB-BD31-4B8C-83A1-F6EECF244321}">
                <p14:modId xmlns:p14="http://schemas.microsoft.com/office/powerpoint/2010/main" val="3843817977"/>
              </p:ext>
            </p:extLst>
          </p:nvPr>
        </p:nvGraphicFramePr>
        <p:xfrm>
          <a:off x="1835696" y="2142711"/>
          <a:ext cx="5328592" cy="4692069"/>
        </p:xfrm>
        <a:graphic>
          <a:graphicData uri="http://schemas.openxmlformats.org/drawingml/2006/table">
            <a:tbl>
              <a:tblPr firstRow="1" firstCol="1" bandRow="1">
                <a:tableStyleId>{5C22544A-7EE6-4342-B048-85BDC9FD1C3A}</a:tableStyleId>
              </a:tblPr>
              <a:tblGrid>
                <a:gridCol w="1776001">
                  <a:extLst>
                    <a:ext uri="{9D8B030D-6E8A-4147-A177-3AD203B41FA5}">
                      <a16:colId xmlns:a16="http://schemas.microsoft.com/office/drawing/2014/main" val="2609864463"/>
                    </a:ext>
                  </a:extLst>
                </a:gridCol>
                <a:gridCol w="1572100">
                  <a:extLst>
                    <a:ext uri="{9D8B030D-6E8A-4147-A177-3AD203B41FA5}">
                      <a16:colId xmlns:a16="http://schemas.microsoft.com/office/drawing/2014/main" val="2899260337"/>
                    </a:ext>
                  </a:extLst>
                </a:gridCol>
                <a:gridCol w="1980491">
                  <a:extLst>
                    <a:ext uri="{9D8B030D-6E8A-4147-A177-3AD203B41FA5}">
                      <a16:colId xmlns:a16="http://schemas.microsoft.com/office/drawing/2014/main" val="726633736"/>
                    </a:ext>
                  </a:extLst>
                </a:gridCol>
              </a:tblGrid>
              <a:tr h="206169">
                <a:tc>
                  <a:txBody>
                    <a:bodyPr/>
                    <a:lstStyle/>
                    <a:p>
                      <a:pPr algn="ctr">
                        <a:lnSpc>
                          <a:spcPct val="115000"/>
                        </a:lnSpc>
                        <a:spcAft>
                          <a:spcPts val="800"/>
                        </a:spcAft>
                      </a:pPr>
                      <a:r>
                        <a:rPr lang="en-GB" sz="800">
                          <a:effectLst/>
                        </a:rPr>
                        <a:t>Number of Days Absent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tc>
                  <a:txBody>
                    <a:bodyPr/>
                    <a:lstStyle/>
                    <a:p>
                      <a:pPr algn="ctr">
                        <a:lnSpc>
                          <a:spcPct val="115000"/>
                        </a:lnSpc>
                        <a:spcAft>
                          <a:spcPts val="800"/>
                        </a:spcAft>
                      </a:pPr>
                      <a:r>
                        <a:rPr lang="en-GB" sz="800">
                          <a:effectLst/>
                        </a:rPr>
                        <a:t>% Attendance</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tc>
                  <a:txBody>
                    <a:bodyPr/>
                    <a:lstStyle/>
                    <a:p>
                      <a:pPr algn="ctr">
                        <a:lnSpc>
                          <a:spcPct val="115000"/>
                        </a:lnSpc>
                        <a:spcAft>
                          <a:spcPts val="800"/>
                        </a:spcAft>
                      </a:pPr>
                      <a:r>
                        <a:rPr lang="en-GB" sz="800">
                          <a:effectLst/>
                        </a:rPr>
                        <a:t>Attendance Rating</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extLst>
                  <a:ext uri="{0D108BD9-81ED-4DB2-BD59-A6C34878D82A}">
                    <a16:rowId xmlns:a16="http://schemas.microsoft.com/office/drawing/2014/main" val="3257214140"/>
                  </a:ext>
                </a:extLst>
              </a:tr>
              <a:tr h="363505">
                <a:tc>
                  <a:txBody>
                    <a:bodyPr/>
                    <a:lstStyle/>
                    <a:p>
                      <a:pPr algn="ctr">
                        <a:lnSpc>
                          <a:spcPct val="115000"/>
                        </a:lnSpc>
                        <a:spcAft>
                          <a:spcPts val="800"/>
                        </a:spcAft>
                      </a:pPr>
                      <a:r>
                        <a:rPr lang="en-GB" sz="800">
                          <a:effectLst/>
                        </a:rPr>
                        <a:t>0 days</a:t>
                      </a:r>
                    </a:p>
                    <a:p>
                      <a:pPr algn="ctr">
                        <a:lnSpc>
                          <a:spcPct val="115000"/>
                        </a:lnSpc>
                        <a:spcAft>
                          <a:spcPts val="800"/>
                        </a:spcAft>
                      </a:pPr>
                      <a:r>
                        <a:rPr lang="en-GB" sz="800">
                          <a:effectLst/>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tc>
                  <a:txBody>
                    <a:bodyPr/>
                    <a:lstStyle/>
                    <a:p>
                      <a:pPr algn="ctr">
                        <a:lnSpc>
                          <a:spcPct val="115000"/>
                        </a:lnSpc>
                        <a:spcAft>
                          <a:spcPts val="800"/>
                        </a:spcAft>
                      </a:pPr>
                      <a:r>
                        <a:rPr lang="en-GB" sz="800">
                          <a:effectLst/>
                        </a:rPr>
                        <a:t>100%</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tc>
                  <a:txBody>
                    <a:bodyPr/>
                    <a:lstStyle/>
                    <a:p>
                      <a:pPr algn="ctr">
                        <a:lnSpc>
                          <a:spcPct val="115000"/>
                        </a:lnSpc>
                        <a:spcAft>
                          <a:spcPts val="800"/>
                        </a:spcAft>
                      </a:pPr>
                      <a:r>
                        <a:rPr lang="en-GB" sz="800">
                          <a:effectLst/>
                        </a:rPr>
                        <a:t>Outstanding</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extLst>
                  <a:ext uri="{0D108BD9-81ED-4DB2-BD59-A6C34878D82A}">
                    <a16:rowId xmlns:a16="http://schemas.microsoft.com/office/drawing/2014/main" val="1083058212"/>
                  </a:ext>
                </a:extLst>
              </a:tr>
              <a:tr h="363505">
                <a:tc>
                  <a:txBody>
                    <a:bodyPr/>
                    <a:lstStyle/>
                    <a:p>
                      <a:pPr algn="ctr">
                        <a:lnSpc>
                          <a:spcPct val="115000"/>
                        </a:lnSpc>
                        <a:spcAft>
                          <a:spcPts val="800"/>
                        </a:spcAft>
                      </a:pPr>
                      <a:r>
                        <a:rPr lang="en-GB" sz="800">
                          <a:effectLst/>
                        </a:rPr>
                        <a:t>1 day</a:t>
                      </a:r>
                    </a:p>
                    <a:p>
                      <a:pPr algn="ctr">
                        <a:lnSpc>
                          <a:spcPct val="115000"/>
                        </a:lnSpc>
                        <a:spcAft>
                          <a:spcPts val="800"/>
                        </a:spcAft>
                      </a:pPr>
                      <a:r>
                        <a:rPr lang="en-GB" sz="800">
                          <a:effectLst/>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tc>
                  <a:txBody>
                    <a:bodyPr/>
                    <a:lstStyle/>
                    <a:p>
                      <a:pPr algn="ctr">
                        <a:lnSpc>
                          <a:spcPct val="115000"/>
                        </a:lnSpc>
                        <a:spcAft>
                          <a:spcPts val="800"/>
                        </a:spcAft>
                      </a:pPr>
                      <a:r>
                        <a:rPr lang="en-GB" sz="800">
                          <a:effectLst/>
                        </a:rPr>
                        <a:t>99.5%</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tc>
                  <a:txBody>
                    <a:bodyPr/>
                    <a:lstStyle/>
                    <a:p>
                      <a:pPr algn="ctr">
                        <a:lnSpc>
                          <a:spcPct val="115000"/>
                        </a:lnSpc>
                        <a:spcAft>
                          <a:spcPts val="800"/>
                        </a:spcAft>
                      </a:pPr>
                      <a:r>
                        <a:rPr lang="en-GB" sz="800">
                          <a:effectLst/>
                        </a:rPr>
                        <a:t>Outstanding</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extLst>
                  <a:ext uri="{0D108BD9-81ED-4DB2-BD59-A6C34878D82A}">
                    <a16:rowId xmlns:a16="http://schemas.microsoft.com/office/drawing/2014/main" val="1304724848"/>
                  </a:ext>
                </a:extLst>
              </a:tr>
              <a:tr h="363505">
                <a:tc>
                  <a:txBody>
                    <a:bodyPr/>
                    <a:lstStyle/>
                    <a:p>
                      <a:pPr algn="ctr">
                        <a:lnSpc>
                          <a:spcPct val="115000"/>
                        </a:lnSpc>
                        <a:spcAft>
                          <a:spcPts val="800"/>
                        </a:spcAft>
                      </a:pPr>
                      <a:r>
                        <a:rPr lang="en-GB" sz="800">
                          <a:effectLst/>
                        </a:rPr>
                        <a:t>2 days</a:t>
                      </a:r>
                    </a:p>
                    <a:p>
                      <a:pPr algn="ctr">
                        <a:lnSpc>
                          <a:spcPct val="115000"/>
                        </a:lnSpc>
                        <a:spcAft>
                          <a:spcPts val="800"/>
                        </a:spcAft>
                      </a:pPr>
                      <a:r>
                        <a:rPr lang="en-GB" sz="800">
                          <a:effectLst/>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tc>
                  <a:txBody>
                    <a:bodyPr/>
                    <a:lstStyle/>
                    <a:p>
                      <a:pPr algn="ctr">
                        <a:lnSpc>
                          <a:spcPct val="115000"/>
                        </a:lnSpc>
                        <a:spcAft>
                          <a:spcPts val="800"/>
                        </a:spcAft>
                      </a:pPr>
                      <a:r>
                        <a:rPr lang="en-GB" sz="800">
                          <a:effectLst/>
                        </a:rPr>
                        <a:t>99%</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tc>
                  <a:txBody>
                    <a:bodyPr/>
                    <a:lstStyle/>
                    <a:p>
                      <a:pPr algn="ctr">
                        <a:lnSpc>
                          <a:spcPct val="115000"/>
                        </a:lnSpc>
                        <a:spcAft>
                          <a:spcPts val="800"/>
                        </a:spcAft>
                      </a:pPr>
                      <a:r>
                        <a:rPr lang="en-GB" sz="800">
                          <a:effectLst/>
                        </a:rPr>
                        <a:t>Outstanding</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extLst>
                  <a:ext uri="{0D108BD9-81ED-4DB2-BD59-A6C34878D82A}">
                    <a16:rowId xmlns:a16="http://schemas.microsoft.com/office/drawing/2014/main" val="2161848812"/>
                  </a:ext>
                </a:extLst>
              </a:tr>
              <a:tr h="363505">
                <a:tc>
                  <a:txBody>
                    <a:bodyPr/>
                    <a:lstStyle/>
                    <a:p>
                      <a:pPr algn="ctr">
                        <a:lnSpc>
                          <a:spcPct val="115000"/>
                        </a:lnSpc>
                        <a:spcAft>
                          <a:spcPts val="800"/>
                        </a:spcAft>
                      </a:pPr>
                      <a:r>
                        <a:rPr lang="en-GB" sz="800">
                          <a:effectLst/>
                        </a:rPr>
                        <a:t>3 days</a:t>
                      </a:r>
                    </a:p>
                    <a:p>
                      <a:pPr algn="ctr">
                        <a:lnSpc>
                          <a:spcPct val="115000"/>
                        </a:lnSpc>
                        <a:spcAft>
                          <a:spcPts val="800"/>
                        </a:spcAft>
                      </a:pPr>
                      <a:r>
                        <a:rPr lang="en-GB" sz="800">
                          <a:effectLst/>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tc>
                  <a:txBody>
                    <a:bodyPr/>
                    <a:lstStyle/>
                    <a:p>
                      <a:pPr algn="ctr">
                        <a:lnSpc>
                          <a:spcPct val="115000"/>
                        </a:lnSpc>
                        <a:spcAft>
                          <a:spcPts val="800"/>
                        </a:spcAft>
                      </a:pPr>
                      <a:r>
                        <a:rPr lang="en-GB" sz="800">
                          <a:effectLst/>
                        </a:rPr>
                        <a:t>98.5%</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tc>
                  <a:txBody>
                    <a:bodyPr/>
                    <a:lstStyle/>
                    <a:p>
                      <a:pPr algn="ctr">
                        <a:lnSpc>
                          <a:spcPct val="115000"/>
                        </a:lnSpc>
                        <a:spcAft>
                          <a:spcPts val="800"/>
                        </a:spcAft>
                      </a:pPr>
                      <a:r>
                        <a:rPr lang="en-GB" sz="800">
                          <a:effectLst/>
                        </a:rPr>
                        <a:t>Outstanding</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extLst>
                  <a:ext uri="{0D108BD9-81ED-4DB2-BD59-A6C34878D82A}">
                    <a16:rowId xmlns:a16="http://schemas.microsoft.com/office/drawing/2014/main" val="2024505344"/>
                  </a:ext>
                </a:extLst>
              </a:tr>
              <a:tr h="363505">
                <a:tc>
                  <a:txBody>
                    <a:bodyPr/>
                    <a:lstStyle/>
                    <a:p>
                      <a:pPr algn="ctr">
                        <a:lnSpc>
                          <a:spcPct val="115000"/>
                        </a:lnSpc>
                        <a:spcAft>
                          <a:spcPts val="800"/>
                        </a:spcAft>
                      </a:pPr>
                      <a:r>
                        <a:rPr lang="en-GB" sz="800">
                          <a:effectLst/>
                        </a:rPr>
                        <a:t>4 days</a:t>
                      </a:r>
                    </a:p>
                    <a:p>
                      <a:pPr algn="ctr">
                        <a:lnSpc>
                          <a:spcPct val="115000"/>
                        </a:lnSpc>
                        <a:spcAft>
                          <a:spcPts val="800"/>
                        </a:spcAft>
                      </a:pPr>
                      <a:r>
                        <a:rPr lang="en-GB" sz="800">
                          <a:effectLst/>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tc>
                  <a:txBody>
                    <a:bodyPr/>
                    <a:lstStyle/>
                    <a:p>
                      <a:pPr algn="ctr">
                        <a:lnSpc>
                          <a:spcPct val="115000"/>
                        </a:lnSpc>
                        <a:spcAft>
                          <a:spcPts val="800"/>
                        </a:spcAft>
                      </a:pPr>
                      <a:r>
                        <a:rPr lang="en-GB" sz="800">
                          <a:effectLst/>
                        </a:rPr>
                        <a:t>98%</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tc>
                  <a:txBody>
                    <a:bodyPr/>
                    <a:lstStyle/>
                    <a:p>
                      <a:pPr algn="ctr">
                        <a:lnSpc>
                          <a:spcPct val="115000"/>
                        </a:lnSpc>
                        <a:spcAft>
                          <a:spcPts val="800"/>
                        </a:spcAft>
                      </a:pPr>
                      <a:r>
                        <a:rPr lang="en-GB" sz="800">
                          <a:effectLst/>
                        </a:rPr>
                        <a:t>Outstanding</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extLst>
                  <a:ext uri="{0D108BD9-81ED-4DB2-BD59-A6C34878D82A}">
                    <a16:rowId xmlns:a16="http://schemas.microsoft.com/office/drawing/2014/main" val="3627855771"/>
                  </a:ext>
                </a:extLst>
              </a:tr>
              <a:tr h="363505">
                <a:tc>
                  <a:txBody>
                    <a:bodyPr/>
                    <a:lstStyle/>
                    <a:p>
                      <a:pPr algn="ctr">
                        <a:lnSpc>
                          <a:spcPct val="115000"/>
                        </a:lnSpc>
                        <a:spcAft>
                          <a:spcPts val="800"/>
                        </a:spcAft>
                      </a:pPr>
                      <a:r>
                        <a:rPr lang="en-GB" sz="800">
                          <a:effectLst/>
                        </a:rPr>
                        <a:t>5 days = 1 week</a:t>
                      </a:r>
                    </a:p>
                    <a:p>
                      <a:pPr algn="ctr">
                        <a:lnSpc>
                          <a:spcPct val="115000"/>
                        </a:lnSpc>
                        <a:spcAft>
                          <a:spcPts val="800"/>
                        </a:spcAft>
                      </a:pPr>
                      <a:r>
                        <a:rPr lang="en-GB" sz="800">
                          <a:effectLst/>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tc>
                  <a:txBody>
                    <a:bodyPr/>
                    <a:lstStyle/>
                    <a:p>
                      <a:pPr algn="ctr">
                        <a:lnSpc>
                          <a:spcPct val="115000"/>
                        </a:lnSpc>
                        <a:spcAft>
                          <a:spcPts val="800"/>
                        </a:spcAft>
                      </a:pPr>
                      <a:r>
                        <a:rPr lang="en-GB" sz="800">
                          <a:effectLst/>
                        </a:rPr>
                        <a:t>97.5%</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tc>
                  <a:txBody>
                    <a:bodyPr/>
                    <a:lstStyle/>
                    <a:p>
                      <a:pPr algn="ctr">
                        <a:lnSpc>
                          <a:spcPct val="115000"/>
                        </a:lnSpc>
                        <a:spcAft>
                          <a:spcPts val="800"/>
                        </a:spcAft>
                      </a:pPr>
                      <a:r>
                        <a:rPr lang="en-GB" sz="800">
                          <a:effectLst/>
                        </a:rPr>
                        <a:t>Good</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extLst>
                  <a:ext uri="{0D108BD9-81ED-4DB2-BD59-A6C34878D82A}">
                    <a16:rowId xmlns:a16="http://schemas.microsoft.com/office/drawing/2014/main" val="1277572486"/>
                  </a:ext>
                </a:extLst>
              </a:tr>
              <a:tr h="363505">
                <a:tc>
                  <a:txBody>
                    <a:bodyPr/>
                    <a:lstStyle/>
                    <a:p>
                      <a:pPr algn="ctr">
                        <a:lnSpc>
                          <a:spcPct val="115000"/>
                        </a:lnSpc>
                        <a:spcAft>
                          <a:spcPts val="800"/>
                        </a:spcAft>
                      </a:pPr>
                      <a:r>
                        <a:rPr lang="en-GB" sz="800">
                          <a:effectLst/>
                        </a:rPr>
                        <a:t>10 days = 2 weeks</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tc>
                  <a:txBody>
                    <a:bodyPr/>
                    <a:lstStyle/>
                    <a:p>
                      <a:pPr algn="ctr">
                        <a:lnSpc>
                          <a:spcPct val="115000"/>
                        </a:lnSpc>
                        <a:spcAft>
                          <a:spcPts val="800"/>
                        </a:spcAft>
                      </a:pPr>
                      <a:r>
                        <a:rPr lang="en-GB" sz="800">
                          <a:effectLst/>
                        </a:rPr>
                        <a:t>94.5%</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tc>
                  <a:txBody>
                    <a:bodyPr/>
                    <a:lstStyle/>
                    <a:p>
                      <a:pPr algn="ctr">
                        <a:lnSpc>
                          <a:spcPct val="115000"/>
                        </a:lnSpc>
                        <a:spcAft>
                          <a:spcPts val="800"/>
                        </a:spcAft>
                      </a:pPr>
                      <a:r>
                        <a:rPr lang="en-GB" sz="800">
                          <a:effectLst/>
                        </a:rPr>
                        <a:t>Poor</a:t>
                      </a:r>
                    </a:p>
                    <a:p>
                      <a:pPr algn="ctr">
                        <a:lnSpc>
                          <a:spcPct val="115000"/>
                        </a:lnSpc>
                        <a:spcAft>
                          <a:spcPts val="800"/>
                        </a:spcAft>
                      </a:pPr>
                      <a:r>
                        <a:rPr lang="en-GB" sz="800">
                          <a:effectLst/>
                        </a:rPr>
                        <a:t>(Possible fine/legal action)</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extLst>
                  <a:ext uri="{0D108BD9-81ED-4DB2-BD59-A6C34878D82A}">
                    <a16:rowId xmlns:a16="http://schemas.microsoft.com/office/drawing/2014/main" val="2740403340"/>
                  </a:ext>
                </a:extLst>
              </a:tr>
              <a:tr h="363505">
                <a:tc>
                  <a:txBody>
                    <a:bodyPr/>
                    <a:lstStyle/>
                    <a:p>
                      <a:pPr algn="ctr">
                        <a:lnSpc>
                          <a:spcPct val="115000"/>
                        </a:lnSpc>
                        <a:spcAft>
                          <a:spcPts val="800"/>
                        </a:spcAft>
                      </a:pPr>
                      <a:r>
                        <a:rPr lang="en-GB" sz="800">
                          <a:effectLst/>
                        </a:rPr>
                        <a:t>15 days = 3 weeks</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tc>
                  <a:txBody>
                    <a:bodyPr/>
                    <a:lstStyle/>
                    <a:p>
                      <a:pPr algn="ctr">
                        <a:lnSpc>
                          <a:spcPct val="115000"/>
                        </a:lnSpc>
                        <a:spcAft>
                          <a:spcPts val="800"/>
                        </a:spcAft>
                      </a:pPr>
                      <a:r>
                        <a:rPr lang="en-GB" sz="800">
                          <a:effectLst/>
                        </a:rPr>
                        <a:t>92.5%</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tc>
                  <a:txBody>
                    <a:bodyPr/>
                    <a:lstStyle/>
                    <a:p>
                      <a:pPr algn="ctr">
                        <a:lnSpc>
                          <a:spcPct val="115000"/>
                        </a:lnSpc>
                        <a:spcAft>
                          <a:spcPts val="800"/>
                        </a:spcAft>
                      </a:pPr>
                      <a:r>
                        <a:rPr lang="en-GB" sz="800">
                          <a:effectLst/>
                        </a:rPr>
                        <a:t>Poor</a:t>
                      </a:r>
                    </a:p>
                    <a:p>
                      <a:pPr algn="ctr">
                        <a:lnSpc>
                          <a:spcPct val="115000"/>
                        </a:lnSpc>
                        <a:spcAft>
                          <a:spcPts val="800"/>
                        </a:spcAft>
                      </a:pPr>
                      <a:r>
                        <a:rPr lang="en-GB" sz="800">
                          <a:effectLst/>
                        </a:rPr>
                        <a:t>(Possible fine/legal action)</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extLst>
                  <a:ext uri="{0D108BD9-81ED-4DB2-BD59-A6C34878D82A}">
                    <a16:rowId xmlns:a16="http://schemas.microsoft.com/office/drawing/2014/main" val="3183198652"/>
                  </a:ext>
                </a:extLst>
              </a:tr>
              <a:tr h="363505">
                <a:tc>
                  <a:txBody>
                    <a:bodyPr/>
                    <a:lstStyle/>
                    <a:p>
                      <a:pPr algn="ctr">
                        <a:lnSpc>
                          <a:spcPct val="115000"/>
                        </a:lnSpc>
                        <a:spcAft>
                          <a:spcPts val="800"/>
                        </a:spcAft>
                      </a:pPr>
                      <a:r>
                        <a:rPr lang="en-GB" sz="800">
                          <a:effectLst/>
                        </a:rPr>
                        <a:t>20 days = 4 weeks</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tc>
                  <a:txBody>
                    <a:bodyPr/>
                    <a:lstStyle/>
                    <a:p>
                      <a:pPr algn="ctr">
                        <a:lnSpc>
                          <a:spcPct val="115000"/>
                        </a:lnSpc>
                        <a:spcAft>
                          <a:spcPts val="800"/>
                        </a:spcAft>
                      </a:pPr>
                      <a:r>
                        <a:rPr lang="en-GB" sz="800">
                          <a:effectLst/>
                        </a:rPr>
                        <a:t>90%</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tc>
                  <a:txBody>
                    <a:bodyPr/>
                    <a:lstStyle/>
                    <a:p>
                      <a:pPr algn="ctr">
                        <a:lnSpc>
                          <a:spcPct val="115000"/>
                        </a:lnSpc>
                        <a:spcAft>
                          <a:spcPts val="800"/>
                        </a:spcAft>
                      </a:pPr>
                      <a:r>
                        <a:rPr lang="en-GB" sz="800">
                          <a:effectLst/>
                        </a:rPr>
                        <a:t>Persistent Absenteeism</a:t>
                      </a:r>
                    </a:p>
                    <a:p>
                      <a:pPr algn="ctr">
                        <a:lnSpc>
                          <a:spcPct val="115000"/>
                        </a:lnSpc>
                        <a:spcAft>
                          <a:spcPts val="800"/>
                        </a:spcAft>
                      </a:pPr>
                      <a:r>
                        <a:rPr lang="en-GB" sz="800">
                          <a:effectLst/>
                        </a:rPr>
                        <a:t>(Fine/legal action)</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extLst>
                  <a:ext uri="{0D108BD9-81ED-4DB2-BD59-A6C34878D82A}">
                    <a16:rowId xmlns:a16="http://schemas.microsoft.com/office/drawing/2014/main" val="996105305"/>
                  </a:ext>
                </a:extLst>
              </a:tr>
              <a:tr h="363505">
                <a:tc>
                  <a:txBody>
                    <a:bodyPr/>
                    <a:lstStyle/>
                    <a:p>
                      <a:pPr algn="ctr">
                        <a:lnSpc>
                          <a:spcPct val="115000"/>
                        </a:lnSpc>
                        <a:spcAft>
                          <a:spcPts val="800"/>
                        </a:spcAft>
                      </a:pPr>
                      <a:r>
                        <a:rPr lang="en-GB" sz="800">
                          <a:effectLst/>
                        </a:rPr>
                        <a:t>25 days = 5 weeks</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tc>
                  <a:txBody>
                    <a:bodyPr/>
                    <a:lstStyle/>
                    <a:p>
                      <a:pPr algn="ctr">
                        <a:lnSpc>
                          <a:spcPct val="115000"/>
                        </a:lnSpc>
                        <a:spcAft>
                          <a:spcPts val="800"/>
                        </a:spcAft>
                      </a:pPr>
                      <a:r>
                        <a:rPr lang="en-GB" sz="800">
                          <a:effectLst/>
                        </a:rPr>
                        <a:t>87.5%</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tc>
                  <a:txBody>
                    <a:bodyPr/>
                    <a:lstStyle/>
                    <a:p>
                      <a:pPr algn="ctr">
                        <a:lnSpc>
                          <a:spcPct val="115000"/>
                        </a:lnSpc>
                        <a:spcAft>
                          <a:spcPts val="800"/>
                        </a:spcAft>
                      </a:pPr>
                      <a:r>
                        <a:rPr lang="en-GB" sz="800">
                          <a:effectLst/>
                        </a:rPr>
                        <a:t>Persistent Absenteeism</a:t>
                      </a:r>
                    </a:p>
                    <a:p>
                      <a:pPr algn="ctr">
                        <a:lnSpc>
                          <a:spcPct val="115000"/>
                        </a:lnSpc>
                        <a:spcAft>
                          <a:spcPts val="800"/>
                        </a:spcAft>
                      </a:pPr>
                      <a:r>
                        <a:rPr lang="en-GB" sz="800">
                          <a:effectLst/>
                        </a:rPr>
                        <a:t>(Fine/legal action)</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extLst>
                  <a:ext uri="{0D108BD9-81ED-4DB2-BD59-A6C34878D82A}">
                    <a16:rowId xmlns:a16="http://schemas.microsoft.com/office/drawing/2014/main" val="1646892011"/>
                  </a:ext>
                </a:extLst>
              </a:tr>
              <a:tr h="363505">
                <a:tc>
                  <a:txBody>
                    <a:bodyPr/>
                    <a:lstStyle/>
                    <a:p>
                      <a:pPr algn="ctr">
                        <a:lnSpc>
                          <a:spcPct val="115000"/>
                        </a:lnSpc>
                        <a:spcAft>
                          <a:spcPts val="800"/>
                        </a:spcAft>
                      </a:pPr>
                      <a:r>
                        <a:rPr lang="en-GB" sz="800">
                          <a:effectLst/>
                        </a:rPr>
                        <a:t>30 days = 6 weeks</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tc>
                  <a:txBody>
                    <a:bodyPr/>
                    <a:lstStyle/>
                    <a:p>
                      <a:pPr algn="ctr">
                        <a:lnSpc>
                          <a:spcPct val="115000"/>
                        </a:lnSpc>
                        <a:spcAft>
                          <a:spcPts val="800"/>
                        </a:spcAft>
                      </a:pPr>
                      <a:r>
                        <a:rPr lang="en-GB" sz="800">
                          <a:effectLst/>
                        </a:rPr>
                        <a:t>85%</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tc>
                  <a:txBody>
                    <a:bodyPr/>
                    <a:lstStyle/>
                    <a:p>
                      <a:pPr algn="ctr">
                        <a:lnSpc>
                          <a:spcPct val="115000"/>
                        </a:lnSpc>
                        <a:spcAft>
                          <a:spcPts val="800"/>
                        </a:spcAft>
                      </a:pPr>
                      <a:r>
                        <a:rPr lang="en-GB" sz="800">
                          <a:effectLst/>
                        </a:rPr>
                        <a:t>Persistent Absenteeism</a:t>
                      </a:r>
                    </a:p>
                    <a:p>
                      <a:pPr algn="ctr">
                        <a:lnSpc>
                          <a:spcPct val="115000"/>
                        </a:lnSpc>
                        <a:spcAft>
                          <a:spcPts val="800"/>
                        </a:spcAft>
                      </a:pPr>
                      <a:r>
                        <a:rPr lang="en-GB" sz="800">
                          <a:effectLst/>
                        </a:rPr>
                        <a:t>(Fine/legal action)</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extLst>
                  <a:ext uri="{0D108BD9-81ED-4DB2-BD59-A6C34878D82A}">
                    <a16:rowId xmlns:a16="http://schemas.microsoft.com/office/drawing/2014/main" val="1864099167"/>
                  </a:ext>
                </a:extLst>
              </a:tr>
              <a:tr h="363505">
                <a:tc>
                  <a:txBody>
                    <a:bodyPr/>
                    <a:lstStyle/>
                    <a:p>
                      <a:pPr algn="ctr">
                        <a:lnSpc>
                          <a:spcPct val="115000"/>
                        </a:lnSpc>
                        <a:spcAft>
                          <a:spcPts val="800"/>
                        </a:spcAft>
                      </a:pPr>
                      <a:r>
                        <a:rPr lang="en-GB" sz="800">
                          <a:effectLst/>
                        </a:rPr>
                        <a:t>35 days = 7 weeks</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tc>
                  <a:txBody>
                    <a:bodyPr/>
                    <a:lstStyle/>
                    <a:p>
                      <a:pPr algn="ctr">
                        <a:lnSpc>
                          <a:spcPct val="115000"/>
                        </a:lnSpc>
                        <a:spcAft>
                          <a:spcPts val="800"/>
                        </a:spcAft>
                      </a:pPr>
                      <a:r>
                        <a:rPr lang="en-GB" sz="800">
                          <a:effectLst/>
                        </a:rPr>
                        <a:t>82.5%</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tc>
                  <a:txBody>
                    <a:bodyPr/>
                    <a:lstStyle/>
                    <a:p>
                      <a:pPr algn="ctr">
                        <a:lnSpc>
                          <a:spcPct val="115000"/>
                        </a:lnSpc>
                        <a:spcAft>
                          <a:spcPts val="800"/>
                        </a:spcAft>
                      </a:pPr>
                      <a:r>
                        <a:rPr lang="en-GB" sz="800">
                          <a:effectLst/>
                        </a:rPr>
                        <a:t>Persistent Absenteeism</a:t>
                      </a:r>
                    </a:p>
                    <a:p>
                      <a:pPr algn="ctr">
                        <a:lnSpc>
                          <a:spcPct val="115000"/>
                        </a:lnSpc>
                        <a:spcAft>
                          <a:spcPts val="800"/>
                        </a:spcAft>
                      </a:pPr>
                      <a:r>
                        <a:rPr lang="en-GB" sz="800">
                          <a:effectLst/>
                        </a:rPr>
                        <a:t>(Fine/legal action)</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6936" marR="46936" marT="0" marB="0"/>
                </a:tc>
                <a:extLst>
                  <a:ext uri="{0D108BD9-81ED-4DB2-BD59-A6C34878D82A}">
                    <a16:rowId xmlns:a16="http://schemas.microsoft.com/office/drawing/2014/main" val="1460292350"/>
                  </a:ext>
                </a:extLst>
              </a:tr>
            </a:tbl>
          </a:graphicData>
        </a:graphic>
      </p:graphicFrame>
      <p:sp>
        <p:nvSpPr>
          <p:cNvPr id="5" name="Rectangle 1">
            <a:extLst>
              <a:ext uri="{FF2B5EF4-FFF2-40B4-BE49-F238E27FC236}">
                <a16:creationId xmlns:a16="http://schemas.microsoft.com/office/drawing/2014/main" id="{D8ACAB2F-3C41-0238-C389-7F30580DA63B}"/>
              </a:ext>
            </a:extLst>
          </p:cNvPr>
          <p:cNvSpPr>
            <a:spLocks noChangeArrowheads="1"/>
          </p:cNvSpPr>
          <p:nvPr/>
        </p:nvSpPr>
        <p:spPr bwMode="auto">
          <a:xfrm>
            <a:off x="250825" y="333375"/>
            <a:ext cx="36953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0" tIns="45720" rIns="91440" bIns="45720" anchor="t">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defRPr/>
            </a:pPr>
            <a:r>
              <a:rPr lang="en-GB" altLang="en-US" sz="2400" b="1" err="1">
                <a:solidFill>
                  <a:schemeClr val="bg1"/>
                </a:solidFill>
                <a:latin typeface="+mj-lt"/>
                <a:cs typeface="Calibri"/>
              </a:rPr>
              <a:t>Burlish</a:t>
            </a:r>
            <a:r>
              <a:rPr lang="en-GB" altLang="en-US" sz="2400" b="1">
                <a:solidFill>
                  <a:schemeClr val="bg1"/>
                </a:solidFill>
                <a:latin typeface="+mj-lt"/>
                <a:cs typeface="Calibri"/>
              </a:rPr>
              <a:t> Park Primary School</a:t>
            </a:r>
          </a:p>
        </p:txBody>
      </p:sp>
    </p:spTree>
    <p:extLst>
      <p:ext uri="{BB962C8B-B14F-4D97-AF65-F5344CB8AC3E}">
        <p14:creationId xmlns:p14="http://schemas.microsoft.com/office/powerpoint/2010/main" val="1132214772"/>
      </p:ext>
    </p:extLst>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
            <a:extLst>
              <a:ext uri="{FF2B5EF4-FFF2-40B4-BE49-F238E27FC236}">
                <a16:creationId xmlns:a16="http://schemas.microsoft.com/office/drawing/2014/main" id="{411BDF5E-EDD3-4CBD-8F74-FEB52CA8EE8D}"/>
              </a:ext>
            </a:extLst>
          </p:cNvPr>
          <p:cNvSpPr>
            <a:spLocks noChangeArrowheads="1"/>
          </p:cNvSpPr>
          <p:nvPr/>
        </p:nvSpPr>
        <p:spPr bwMode="auto">
          <a:xfrm>
            <a:off x="539750" y="333375"/>
            <a:ext cx="36953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0" tIns="45720" rIns="91440" bIns="45720" anchor="t">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defRPr/>
            </a:pPr>
            <a:r>
              <a:rPr lang="en-GB" altLang="en-US" sz="2400" b="1" err="1">
                <a:solidFill>
                  <a:schemeClr val="bg1"/>
                </a:solidFill>
                <a:latin typeface="+mj-lt"/>
                <a:cs typeface="Calibri"/>
              </a:rPr>
              <a:t>Burlish</a:t>
            </a:r>
            <a:r>
              <a:rPr lang="en-GB" altLang="en-US" sz="2400" b="1">
                <a:solidFill>
                  <a:schemeClr val="bg1"/>
                </a:solidFill>
                <a:latin typeface="+mj-lt"/>
                <a:cs typeface="Calibri"/>
              </a:rPr>
              <a:t> Park Primary School</a:t>
            </a:r>
          </a:p>
        </p:txBody>
      </p:sp>
      <p:sp>
        <p:nvSpPr>
          <p:cNvPr id="3" name="Rectangle 2">
            <a:extLst>
              <a:ext uri="{FF2B5EF4-FFF2-40B4-BE49-F238E27FC236}">
                <a16:creationId xmlns:a16="http://schemas.microsoft.com/office/drawing/2014/main" id="{BDED7CCB-F7DC-4576-87CB-E2AC4941460A}"/>
              </a:ext>
            </a:extLst>
          </p:cNvPr>
          <p:cNvSpPr/>
          <p:nvPr/>
        </p:nvSpPr>
        <p:spPr>
          <a:xfrm>
            <a:off x="179388" y="1196975"/>
            <a:ext cx="8713787" cy="830263"/>
          </a:xfrm>
          <a:prstGeom prst="rect">
            <a:avLst/>
          </a:prstGeom>
        </p:spPr>
        <p:txBody>
          <a:bodyPr>
            <a:spAutoFit/>
          </a:bodyPr>
          <a:lstStyle/>
          <a:p>
            <a:pPr algn="ctr">
              <a:defRPr/>
            </a:pPr>
            <a:r>
              <a:rPr lang="en-GB" sz="4800">
                <a:solidFill>
                  <a:srgbClr val="0F07B9"/>
                </a:solidFill>
                <a:effectLst>
                  <a:outerShdw blurRad="38100" dist="38100" dir="2700000" algn="tl">
                    <a:srgbClr val="000000">
                      <a:alpha val="43137"/>
                    </a:srgbClr>
                  </a:outerShdw>
                </a:effectLst>
                <a:latin typeface="+mj-lt"/>
                <a:cs typeface="Calibri" panose="020F0502020204030204" pitchFamily="34" charset="0"/>
              </a:rPr>
              <a:t>Contact Numbers</a:t>
            </a:r>
          </a:p>
        </p:txBody>
      </p:sp>
      <p:sp>
        <p:nvSpPr>
          <p:cNvPr id="32772" name="Rectangle 3">
            <a:extLst>
              <a:ext uri="{FF2B5EF4-FFF2-40B4-BE49-F238E27FC236}">
                <a16:creationId xmlns:a16="http://schemas.microsoft.com/office/drawing/2014/main" id="{BEFEBF11-FEA1-EA59-164F-1236D4E9F251}"/>
              </a:ext>
            </a:extLst>
          </p:cNvPr>
          <p:cNvSpPr txBox="1">
            <a:spLocks noChangeArrowheads="1"/>
          </p:cNvSpPr>
          <p:nvPr/>
        </p:nvSpPr>
        <p:spPr bwMode="auto">
          <a:xfrm>
            <a:off x="539750" y="2406650"/>
            <a:ext cx="76962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buNone/>
            </a:pPr>
            <a:r>
              <a:rPr lang="en-GB" altLang="en-US">
                <a:latin typeface="Calibri"/>
                <a:ea typeface="Calibri"/>
                <a:cs typeface="Calibri"/>
              </a:rPr>
              <a:t>  </a:t>
            </a:r>
            <a:r>
              <a:rPr lang="en-GB">
                <a:latin typeface="NTPreCursivek"/>
                <a:cs typeface="Calibri"/>
              </a:rPr>
              <a:t>It is vital that contact numbers are kept up to date. </a:t>
            </a:r>
            <a:r>
              <a:rPr lang="en-GB" altLang="en-US">
                <a:latin typeface="NTPreCursivek"/>
                <a:cs typeface="Calibri"/>
              </a:rPr>
              <a:t>Please tell the office staff if your</a:t>
            </a:r>
          </a:p>
          <a:p>
            <a:pPr algn="ctr">
              <a:buFontTx/>
              <a:buNone/>
            </a:pPr>
            <a:r>
              <a:rPr lang="en-GB" altLang="en-US">
                <a:latin typeface="NTPreCursivek"/>
                <a:cs typeface="Calibri"/>
              </a:rPr>
              <a:t>  phone number changes.</a:t>
            </a:r>
          </a:p>
          <a:p>
            <a:pPr>
              <a:buNone/>
            </a:pPr>
            <a:r>
              <a:rPr lang="en-GB" sz="3600">
                <a:latin typeface="NTPreCursivek"/>
                <a:cs typeface="Calibri"/>
              </a:rPr>
              <a:t>Email: office-bp@riverscofe.co.uk</a:t>
            </a:r>
            <a:endParaRPr lang="en-GB">
              <a:cs typeface="Calibri"/>
            </a:endParaRPr>
          </a:p>
          <a:p>
            <a:pPr algn="ctr">
              <a:buNone/>
            </a:pPr>
            <a:endParaRPr lang="en-GB" altLang="en-US">
              <a:latin typeface="NTPreCursivek"/>
              <a:cs typeface="Calibri"/>
            </a:endParaRPr>
          </a:p>
          <a:p>
            <a:pPr algn="ctr">
              <a:buNone/>
            </a:pPr>
            <a:r>
              <a:rPr lang="en-GB" altLang="en-US">
                <a:latin typeface="NTPreCursivek"/>
                <a:cs typeface="Calibri"/>
              </a:rPr>
              <a:t>Use this email address if you have any further questions.  </a:t>
            </a:r>
            <a:endParaRPr lang="en-GB"/>
          </a:p>
          <a:p>
            <a:pPr>
              <a:buFontTx/>
              <a:buNone/>
            </a:pPr>
            <a:endParaRPr lang="en-GB" altLang="en-US">
              <a:cs typeface="Calibri" panose="020F0502020204030204" pitchFamily="34" charset="0"/>
            </a:endParaRPr>
          </a:p>
          <a:p>
            <a:pPr>
              <a:buFontTx/>
              <a:buNone/>
            </a:pPr>
            <a:r>
              <a:rPr lang="en-GB" altLang="en-US">
                <a:latin typeface="Calibri"/>
                <a:ea typeface="Calibri"/>
                <a:cs typeface="Calibri"/>
              </a:rPr>
              <a:t>   </a:t>
            </a: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1">
            <a:extLst>
              <a:ext uri="{FF2B5EF4-FFF2-40B4-BE49-F238E27FC236}">
                <a16:creationId xmlns:a16="http://schemas.microsoft.com/office/drawing/2014/main" id="{9BAADE74-51F1-49A8-84C1-D3E16D520FDA}"/>
              </a:ext>
            </a:extLst>
          </p:cNvPr>
          <p:cNvSpPr>
            <a:spLocks noChangeArrowheads="1"/>
          </p:cNvSpPr>
          <p:nvPr/>
        </p:nvSpPr>
        <p:spPr bwMode="auto">
          <a:xfrm>
            <a:off x="323850" y="333375"/>
            <a:ext cx="36953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0" tIns="45720" rIns="91440" bIns="45720" anchor="t">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defRPr/>
            </a:pPr>
            <a:r>
              <a:rPr lang="en-GB" altLang="en-US" sz="2400" b="1" err="1">
                <a:solidFill>
                  <a:schemeClr val="bg1"/>
                </a:solidFill>
                <a:latin typeface="+mj-lt"/>
                <a:cs typeface="Calibri"/>
              </a:rPr>
              <a:t>Burlish</a:t>
            </a:r>
            <a:r>
              <a:rPr lang="en-GB" altLang="en-US" sz="2400" b="1">
                <a:solidFill>
                  <a:schemeClr val="bg1"/>
                </a:solidFill>
                <a:latin typeface="+mj-lt"/>
                <a:cs typeface="Calibri"/>
              </a:rPr>
              <a:t> Park Primary School</a:t>
            </a:r>
          </a:p>
        </p:txBody>
      </p:sp>
      <p:sp>
        <p:nvSpPr>
          <p:cNvPr id="34819" name="TextBox 4">
            <a:extLst>
              <a:ext uri="{FF2B5EF4-FFF2-40B4-BE49-F238E27FC236}">
                <a16:creationId xmlns:a16="http://schemas.microsoft.com/office/drawing/2014/main" id="{9AA469AF-8A7F-0BE1-2B43-5B7F68821172}"/>
              </a:ext>
            </a:extLst>
          </p:cNvPr>
          <p:cNvSpPr txBox="1">
            <a:spLocks noChangeArrowheads="1"/>
          </p:cNvSpPr>
          <p:nvPr/>
        </p:nvSpPr>
        <p:spPr bwMode="auto">
          <a:xfrm>
            <a:off x="482600" y="1457325"/>
            <a:ext cx="6215063"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a:latin typeface="NTPreCursivek"/>
                <a:cs typeface="Calibri"/>
              </a:rPr>
              <a:t>Playing is vital work … it is how young children learn best.</a:t>
            </a:r>
            <a:endParaRPr lang="en-GB" altLang="en-US" sz="1800">
              <a:latin typeface="NTPreCursivek"/>
              <a:cs typeface="Calibri"/>
            </a:endParaRPr>
          </a:p>
        </p:txBody>
      </p:sp>
      <p:sp>
        <p:nvSpPr>
          <p:cNvPr id="34820" name="Rectangle 4">
            <a:extLst>
              <a:ext uri="{FF2B5EF4-FFF2-40B4-BE49-F238E27FC236}">
                <a16:creationId xmlns:a16="http://schemas.microsoft.com/office/drawing/2014/main" id="{A5633DDA-4457-EAD2-0D31-B7B4A88C1BB6}"/>
              </a:ext>
            </a:extLst>
          </p:cNvPr>
          <p:cNvSpPr>
            <a:spLocks noChangeArrowheads="1"/>
          </p:cNvSpPr>
          <p:nvPr/>
        </p:nvSpPr>
        <p:spPr bwMode="auto">
          <a:xfrm>
            <a:off x="482600" y="3068638"/>
            <a:ext cx="7778750" cy="2923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2" eaLnBrk="1" hangingPunct="1">
              <a:spcBef>
                <a:spcPct val="0"/>
              </a:spcBef>
              <a:buFontTx/>
              <a:buNone/>
            </a:pPr>
            <a:r>
              <a:rPr lang="en-GB" altLang="en-US" sz="4000">
                <a:solidFill>
                  <a:srgbClr val="002060"/>
                </a:solidFill>
                <a:latin typeface="NTPreCursivek"/>
                <a:cs typeface="Calibri"/>
              </a:rPr>
              <a:t>“Adults who help children to play are adults who help children to learn.”</a:t>
            </a:r>
          </a:p>
          <a:p>
            <a:pPr lvl="2">
              <a:spcBef>
                <a:spcPct val="0"/>
              </a:spcBef>
              <a:buNone/>
            </a:pPr>
            <a:endParaRPr lang="en-GB" altLang="en-US" sz="4000">
              <a:solidFill>
                <a:srgbClr val="002060"/>
              </a:solidFill>
              <a:latin typeface="NTPreCursivek"/>
              <a:cs typeface="Calibri"/>
            </a:endParaRPr>
          </a:p>
          <a:p>
            <a:pPr lvl="2">
              <a:spcBef>
                <a:spcPct val="0"/>
              </a:spcBef>
              <a:buNone/>
            </a:pPr>
            <a:r>
              <a:rPr lang="en-GB">
                <a:solidFill>
                  <a:srgbClr val="0F07B9"/>
                </a:solidFill>
                <a:latin typeface="Calibri"/>
                <a:ea typeface="Calibri"/>
                <a:cs typeface="Calibri"/>
                <a:hlinkClick r:id="rId2">
                  <a:extLst>
                    <a:ext uri="{A12FA001-AC4F-418D-AE19-62706E023703}">
                      <ahyp:hlinkClr xmlns:ahyp="http://schemas.microsoft.com/office/drawing/2018/hyperlinkcolor" val="tx"/>
                    </a:ext>
                  </a:extLst>
                </a:hlinkClick>
              </a:rPr>
              <a:t>SHrec Approach Information</a:t>
            </a:r>
            <a:endParaRPr lang="en-GB">
              <a:solidFill>
                <a:srgbClr val="0F07B9"/>
              </a:solidFill>
              <a:ea typeface="Calibri"/>
            </a:endParaRPr>
          </a:p>
        </p:txBody>
      </p:sp>
    </p:spTree>
  </p:cSld>
  <p:clrMapOvr>
    <a:masterClrMapping/>
  </p:clrMapOvr>
  <mc:AlternateContent xmlns:mc="http://schemas.openxmlformats.org/markup-compatibility/2006" xmlns:p14="http://schemas.microsoft.com/office/powerpoint/2010/main">
    <mc:Choice Requires="p14">
      <p:transition p14:dur="10" advClick="0" advTm="3000"/>
    </mc:Choice>
    <mc:Fallback xmlns="">
      <p:transition advClick="0" advTm="3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019D9348E43E340A220A97F9043CD98" ma:contentTypeVersion="19" ma:contentTypeDescription="Create a new document." ma:contentTypeScope="" ma:versionID="408b8a4584827dee4a8d72d339399051">
  <xsd:schema xmlns:xsd="http://www.w3.org/2001/XMLSchema" xmlns:xs="http://www.w3.org/2001/XMLSchema" xmlns:p="http://schemas.microsoft.com/office/2006/metadata/properties" xmlns:ns2="744a4b83-6c3f-4469-86c4-16a7a2bbf7b4" xmlns:ns3="fb198194-8b1b-40a0-8cd0-0187086a3b62" targetNamespace="http://schemas.microsoft.com/office/2006/metadata/properties" ma:root="true" ma:fieldsID="89019e7500b0759fdaecef2671e72c23" ns2:_="" ns3:_="">
    <xsd:import namespace="744a4b83-6c3f-4469-86c4-16a7a2bbf7b4"/>
    <xsd:import namespace="fb198194-8b1b-40a0-8cd0-0187086a3b6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44a4b83-6c3f-4469-86c4-16a7a2bbf7b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54df6976-5580-4068-9b33-39ee11e103a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b198194-8b1b-40a0-8cd0-0187086a3b62"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fde1d9fd-be47-46ee-b229-39fd8a4bec72}" ma:internalName="TaxCatchAll" ma:showField="CatchAllData" ma:web="fb198194-8b1b-40a0-8cd0-0187086a3b6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fb198194-8b1b-40a0-8cd0-0187086a3b62">
      <UserInfo>
        <DisplayName>Caroline Hyde</DisplayName>
        <AccountId>43</AccountId>
        <AccountType/>
      </UserInfo>
    </SharedWithUsers>
    <lcf76f155ced4ddcb4097134ff3c332f xmlns="744a4b83-6c3f-4469-86c4-16a7a2bbf7b4">
      <Terms xmlns="http://schemas.microsoft.com/office/infopath/2007/PartnerControls"/>
    </lcf76f155ced4ddcb4097134ff3c332f>
    <TaxCatchAll xmlns="fb198194-8b1b-40a0-8cd0-0187086a3b62" xsi:nil="true"/>
  </documentManagement>
</p:properties>
</file>

<file path=customXml/item3.xml><?xml version="1.0" encoding="utf-8"?>
<LongProperties xmlns="http://schemas.microsoft.com/office/2006/metadata/long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6B587C3-FAE1-4F8E-992C-7B15C753E4E3}">
  <ds:schemaRefs>
    <ds:schemaRef ds:uri="744a4b83-6c3f-4469-86c4-16a7a2bbf7b4"/>
    <ds:schemaRef ds:uri="fb198194-8b1b-40a0-8cd0-0187086a3b6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FBC5FBFA-0723-4C48-8AAB-07922ADA8FFF}">
  <ds:schemaRefs>
    <ds:schemaRef ds:uri="http://schemas.microsoft.com/office/2006/documentManagement/types"/>
    <ds:schemaRef ds:uri="http://schemas.openxmlformats.org/package/2006/metadata/core-properties"/>
    <ds:schemaRef ds:uri="http://schemas.microsoft.com/office/2006/metadata/properties"/>
    <ds:schemaRef ds:uri="http://purl.org/dc/elements/1.1/"/>
    <ds:schemaRef ds:uri="http://www.w3.org/XML/1998/namespace"/>
    <ds:schemaRef ds:uri="http://schemas.microsoft.com/office/infopath/2007/PartnerControls"/>
    <ds:schemaRef ds:uri="fb198194-8b1b-40a0-8cd0-0187086a3b62"/>
    <ds:schemaRef ds:uri="744a4b83-6c3f-4469-86c4-16a7a2bbf7b4"/>
    <ds:schemaRef ds:uri="http://purl.org/dc/dcmitype/"/>
    <ds:schemaRef ds:uri="http://purl.org/dc/terms/"/>
  </ds:schemaRefs>
</ds:datastoreItem>
</file>

<file path=customXml/itemProps3.xml><?xml version="1.0" encoding="utf-8"?>
<ds:datastoreItem xmlns:ds="http://schemas.openxmlformats.org/officeDocument/2006/customXml" ds:itemID="{AC168658-B553-4C95-BC02-02B470F73173}">
  <ds:schemaRefs>
    <ds:schemaRef ds:uri="http://schemas.microsoft.com/office/2006/metadata/longProperties"/>
  </ds:schemaRefs>
</ds:datastoreItem>
</file>

<file path=customXml/itemProps4.xml><?xml version="1.0" encoding="utf-8"?>
<ds:datastoreItem xmlns:ds="http://schemas.openxmlformats.org/officeDocument/2006/customXml" ds:itemID="{4F25F71D-E445-4350-8E59-CF9CBB3596D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2229</Words>
  <Application>Microsoft Office PowerPoint</Application>
  <PresentationFormat>On-screen Show (4:3)</PresentationFormat>
  <Paragraphs>262</Paragraphs>
  <Slides>25</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Calibri</vt:lpstr>
      <vt:lpstr>Comic Sans MS</vt:lpstr>
      <vt:lpstr>NTPreCursivek</vt:lpstr>
      <vt:lpstr>SassoonPrimaryInfant</vt:lpstr>
      <vt:lpstr>Times New Roman</vt:lpstr>
      <vt:lpstr>Office Theme</vt:lpstr>
      <vt:lpstr>    Welcome to  Burlish Park Primary  Burlish Park Primary School is proud to be a part of The Rivers C of E Academy Trust.   An extraordinary education for every pupil.   OUR MISSION Extraordinary education, extraordinary people, extraordinary futures.  OUR VISION Through an extraordinary education, we empower pupils to be life-long learners and see their limitless potential. Respectful relationships and an unwavering focus on discovering talents and interests, enable pupils to flourish and be extraordinary people. Together, we spark aspiration and drive achievement, so that pupils contribute positively to society and to their extraordinary futures in an ever-changing world.  OUR VALUES Sharing, Trust, Achievement, Respect and Safety.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St. Mary’s R.C. Primary School</dc:title>
  <dc:creator>school</dc:creator>
  <cp:lastModifiedBy>Jennie Matthews</cp:lastModifiedBy>
  <cp:revision>1</cp:revision>
  <cp:lastPrinted>2019-06-10T09:21:54Z</cp:lastPrinted>
  <dcterms:created xsi:type="dcterms:W3CDTF">2003-02-13T19:43:18Z</dcterms:created>
  <dcterms:modified xsi:type="dcterms:W3CDTF">2025-06-10T11:24:06Z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isplay_urn:schemas-microsoft-com:office:office#SharedWithUsers">
    <vt:lpwstr>Caroline Hyde</vt:lpwstr>
  </property>
  <property fmtid="{D5CDD505-2E9C-101B-9397-08002B2CF9AE}" pid="3" name="SharedWithUsers">
    <vt:lpwstr>43;#Caroline Hyde</vt:lpwstr>
  </property>
  <property fmtid="{D5CDD505-2E9C-101B-9397-08002B2CF9AE}" pid="4" name="ContentTypeId">
    <vt:lpwstr>0x010100E019D9348E43E340A220A97F9043CD98</vt:lpwstr>
  </property>
  <property fmtid="{D5CDD505-2E9C-101B-9397-08002B2CF9AE}" pid="5" name="MediaServiceImageTags">
    <vt:lpwstr/>
  </property>
</Properties>
</file>